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sldIdLst>
    <p:sldId id="256" r:id="rId6"/>
    <p:sldId id="257" r:id="rId7"/>
    <p:sldId id="258" r:id="rId8"/>
    <p:sldId id="259" r:id="rId9"/>
    <p:sldId id="260" r:id="rId10"/>
    <p:sldId id="295" r:id="rId11"/>
    <p:sldId id="264" r:id="rId12"/>
    <p:sldId id="289" r:id="rId13"/>
    <p:sldId id="294" r:id="rId14"/>
    <p:sldId id="281" r:id="rId15"/>
    <p:sldId id="268" r:id="rId16"/>
    <p:sldId id="285" r:id="rId17"/>
    <p:sldId id="270" r:id="rId18"/>
    <p:sldId id="283" r:id="rId19"/>
    <p:sldId id="291" r:id="rId20"/>
    <p:sldId id="284" r:id="rId21"/>
    <p:sldId id="275" r:id="rId22"/>
    <p:sldId id="286" r:id="rId23"/>
    <p:sldId id="277" r:id="rId24"/>
    <p:sldId id="296" r:id="rId25"/>
    <p:sldId id="293" r:id="rId26"/>
  </p:sldIdLst>
  <p:sldSz cx="6858000" cy="5143500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2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54" y="-96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0A3-2DA8-492A-81EE-F05193EF89C8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14713" y="642938"/>
            <a:ext cx="231457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270B-877F-4F77-88F9-670D3C4EC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808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4713" y="642938"/>
            <a:ext cx="2314575" cy="1736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C270B-877F-4F77-88F9-670D3C4EC10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2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4713" y="642938"/>
            <a:ext cx="2314575" cy="1736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C270B-877F-4F77-88F9-670D3C4EC10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16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1594486"/>
            <a:ext cx="58293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2880363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9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9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1183007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183007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9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8260" y="46609"/>
            <a:ext cx="1404175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6858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9" y="127"/>
            <a:ext cx="633012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122" y="1589661"/>
            <a:ext cx="66077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4783458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4783458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4783458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heckege.rustest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38"/>
            <a:ext cx="2628900" cy="3857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287113" y="1593915"/>
            <a:ext cx="5571173" cy="1549337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29816" y="2663762"/>
            <a:ext cx="426244" cy="355759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1287113" y="1593925"/>
            <a:ext cx="423863" cy="356711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710978" y="1243015"/>
            <a:ext cx="439579" cy="350996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856059" y="2663762"/>
            <a:ext cx="438150" cy="355759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710978" y="1593923"/>
            <a:ext cx="439579" cy="36195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856059" y="1950282"/>
            <a:ext cx="431483" cy="350996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0" y="1950282"/>
            <a:ext cx="437198" cy="356711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1287115" y="1950283"/>
            <a:ext cx="431006" cy="356711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429816" y="2301211"/>
            <a:ext cx="426244" cy="362903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856059" y="2301211"/>
            <a:ext cx="438150" cy="362903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2200086" y="1860044"/>
            <a:ext cx="4259104" cy="1857720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L="9525" marR="347663" algn="ctr">
              <a:lnSpc>
                <a:spcPct val="71400"/>
              </a:lnSpc>
              <a:spcBef>
                <a:spcPts val="791"/>
              </a:spcBef>
            </a:pPr>
            <a:endParaRPr lang="ru-RU" sz="2100" b="1" spc="-146" dirty="0">
              <a:solidFill>
                <a:srgbClr val="0033CC"/>
              </a:solidFill>
              <a:latin typeface="Georgia"/>
              <a:cs typeface="Georgia"/>
            </a:endParaRPr>
          </a:p>
          <a:p>
            <a:pPr marL="9525" marR="347663" algn="ctr">
              <a:lnSpc>
                <a:spcPct val="71400"/>
              </a:lnSpc>
              <a:spcBef>
                <a:spcPts val="791"/>
              </a:spcBef>
            </a:pPr>
            <a:r>
              <a:rPr lang="ru-RU" sz="3000" b="1" spc="-161" dirty="0">
                <a:solidFill>
                  <a:srgbClr val="0033CC"/>
                </a:solidFill>
                <a:latin typeface="Georgia"/>
                <a:cs typeface="Georgia"/>
              </a:rPr>
              <a:t>«ЕГЭ </a:t>
            </a:r>
            <a:r>
              <a:rPr lang="ru-RU" sz="3000" b="1" spc="-431" dirty="0">
                <a:solidFill>
                  <a:srgbClr val="0033CC"/>
                </a:solidFill>
                <a:latin typeface="Georgia"/>
                <a:cs typeface="Georgia"/>
              </a:rPr>
              <a:t>–</a:t>
            </a:r>
            <a:r>
              <a:rPr lang="ru-RU" sz="3000" b="1" spc="-375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lang="ru-RU" sz="3000" b="1" spc="-169" dirty="0">
                <a:solidFill>
                  <a:srgbClr val="0033CC"/>
                </a:solidFill>
                <a:latin typeface="Georgia"/>
                <a:cs typeface="Georgia"/>
              </a:rPr>
              <a:t>2025»</a:t>
            </a:r>
            <a:endParaRPr lang="ru-RU" sz="3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475" dirty="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379696"/>
            <a:endParaRPr sz="2100" dirty="0">
              <a:latin typeface="Georgia"/>
              <a:cs typeface="Georgia"/>
            </a:endParaRPr>
          </a:p>
        </p:txBody>
      </p:sp>
      <p:pic>
        <p:nvPicPr>
          <p:cNvPr id="1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2" y="742950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1" y="392884"/>
            <a:ext cx="4914899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ru-RU" sz="1500" dirty="0"/>
              <a:t>МИНИМАЛЬНОЕ КОЛИЧЕСТВО БАЛЛОВ</a:t>
            </a:r>
            <a:endParaRPr sz="1500" dirty="0"/>
          </a:p>
        </p:txBody>
      </p:sp>
      <p:sp>
        <p:nvSpPr>
          <p:cNvPr id="4" name="object 4"/>
          <p:cNvSpPr txBox="1"/>
          <p:nvPr/>
        </p:nvSpPr>
        <p:spPr>
          <a:xfrm>
            <a:off x="6297359" y="4232720"/>
            <a:ext cx="19288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7769" y="1151573"/>
            <a:ext cx="657225" cy="688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6303"/>
            <a:ext cx="1521068" cy="720924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1681879"/>
              </p:ext>
            </p:extLst>
          </p:nvPr>
        </p:nvGraphicFramePr>
        <p:xfrm>
          <a:off x="129039" y="1022176"/>
          <a:ext cx="6591300" cy="394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8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ПРЕДМЕТ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КОЛИЧЕСТВО БАЛЛОВ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5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1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4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4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3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85750"/>
            <a:ext cx="4481036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b="0" u="heavy" spc="-529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64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100" spc="-9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100" spc="-274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71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1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1143458"/>
              </p:ext>
            </p:extLst>
          </p:nvPr>
        </p:nvGraphicFramePr>
        <p:xfrm>
          <a:off x="457200" y="971551"/>
          <a:ext cx="5638799" cy="3833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7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87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43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1319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43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1852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852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337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7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357505" marR="151130" indent="-18796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        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3 часа – письменная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8337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7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854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854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1852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1852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50"/>
            <a:ext cx="1428750" cy="67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733579"/>
            <a:ext cx="5957411" cy="75934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>
              <a:spcBef>
                <a:spcPts val="71"/>
              </a:spcBef>
            </a:pPr>
            <a:r>
              <a:rPr sz="2100" u="heavy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50"/>
            <a:ext cx="1521068" cy="759343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279" y="733579"/>
            <a:ext cx="51435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85750"/>
            <a:ext cx="6477000" cy="403716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>
              <a:spcBef>
                <a:spcPts val="71"/>
              </a:spcBef>
            </a:pPr>
            <a:r>
              <a:rPr sz="2100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0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100" b="1" spc="-15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100" b="1" spc="-15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1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ИСПОЛЬЗОВАТЬ: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  <a:p>
            <a:pPr marL="1326356"/>
            <a:r>
              <a:rPr sz="2400" b="1" spc="19" dirty="0">
                <a:latin typeface="Georgia"/>
                <a:cs typeface="Georgia"/>
              </a:rPr>
              <a:t>Математика </a:t>
            </a:r>
            <a:r>
              <a:rPr sz="2400" spc="-304" dirty="0">
                <a:latin typeface="Georgia"/>
                <a:cs typeface="Georgia"/>
              </a:rPr>
              <a:t>–</a:t>
            </a:r>
            <a:r>
              <a:rPr sz="2400" spc="-281" dirty="0">
                <a:latin typeface="Georgia"/>
                <a:cs typeface="Georgia"/>
              </a:rPr>
              <a:t> </a:t>
            </a:r>
            <a:r>
              <a:rPr sz="2400" spc="53" dirty="0">
                <a:latin typeface="Georgia"/>
                <a:cs typeface="Georgia"/>
              </a:rPr>
              <a:t>линейка;</a:t>
            </a:r>
            <a:endParaRPr sz="2400" dirty="0">
              <a:latin typeface="Georgia"/>
              <a:cs typeface="Georgia"/>
            </a:endParaRPr>
          </a:p>
          <a:p>
            <a:pPr marL="404813" marR="398621" algn="ctr">
              <a:spcBef>
                <a:spcPts val="1800"/>
              </a:spcBef>
            </a:pPr>
            <a:r>
              <a:rPr sz="2400" b="1" spc="-11" dirty="0">
                <a:latin typeface="Georgia"/>
                <a:cs typeface="Georgia"/>
              </a:rPr>
              <a:t>География </a:t>
            </a:r>
            <a:r>
              <a:rPr sz="2400" spc="-304" dirty="0">
                <a:latin typeface="Georgia"/>
                <a:cs typeface="Georgia"/>
              </a:rPr>
              <a:t>– </a:t>
            </a:r>
            <a:r>
              <a:rPr sz="2400" spc="64" dirty="0">
                <a:latin typeface="Georgia"/>
                <a:cs typeface="Georgia"/>
              </a:rPr>
              <a:t>линейка, </a:t>
            </a:r>
            <a:r>
              <a:rPr sz="2400" spc="101" dirty="0">
                <a:latin typeface="Georgia"/>
                <a:cs typeface="Georgia"/>
              </a:rPr>
              <a:t>транспортир </a:t>
            </a:r>
            <a:r>
              <a:rPr sz="2400" spc="75" dirty="0">
                <a:latin typeface="Georgia"/>
                <a:cs typeface="Georgia"/>
              </a:rPr>
              <a:t>и  </a:t>
            </a:r>
            <a:r>
              <a:rPr sz="2400" spc="83" dirty="0">
                <a:latin typeface="Georgia"/>
                <a:cs typeface="Georgia"/>
              </a:rPr>
              <a:t>непрограммируемый</a:t>
            </a:r>
            <a:r>
              <a:rPr sz="2400" spc="184" dirty="0">
                <a:latin typeface="Georgia"/>
                <a:cs typeface="Georgia"/>
              </a:rPr>
              <a:t> </a:t>
            </a:r>
            <a:r>
              <a:rPr sz="2400" spc="53" dirty="0">
                <a:latin typeface="Georgia"/>
                <a:cs typeface="Georgia"/>
              </a:rPr>
              <a:t>калькулятор</a:t>
            </a:r>
            <a:endParaRPr sz="2400" dirty="0">
              <a:latin typeface="Georgia"/>
              <a:cs typeface="Georgia"/>
            </a:endParaRPr>
          </a:p>
          <a:p>
            <a:pPr marL="128111" marR="122396" algn="ctr">
              <a:spcBef>
                <a:spcPts val="1804"/>
              </a:spcBef>
            </a:pPr>
            <a:r>
              <a:rPr sz="2400" b="1" spc="-23" dirty="0" err="1">
                <a:latin typeface="Georgia"/>
                <a:cs typeface="Georgia"/>
              </a:rPr>
              <a:t>Физика</a:t>
            </a:r>
            <a:r>
              <a:rPr lang="ru-RU" sz="2400" b="1" spc="-23" dirty="0">
                <a:latin typeface="Georgia"/>
                <a:cs typeface="Georgia"/>
              </a:rPr>
              <a:t>, Биология</a:t>
            </a:r>
            <a:r>
              <a:rPr sz="2400" b="1" spc="-23" dirty="0">
                <a:latin typeface="Georgia"/>
                <a:cs typeface="Georgia"/>
              </a:rPr>
              <a:t> </a:t>
            </a:r>
            <a:r>
              <a:rPr sz="2400" spc="-304" dirty="0">
                <a:latin typeface="Georgia"/>
                <a:cs typeface="Georgia"/>
              </a:rPr>
              <a:t>– </a:t>
            </a:r>
            <a:r>
              <a:rPr sz="2400" spc="60" dirty="0">
                <a:latin typeface="Georgia"/>
                <a:cs typeface="Georgia"/>
              </a:rPr>
              <a:t>линейка </a:t>
            </a:r>
            <a:r>
              <a:rPr sz="2400" spc="75" dirty="0">
                <a:latin typeface="Georgia"/>
                <a:cs typeface="Georgia"/>
              </a:rPr>
              <a:t>и </a:t>
            </a:r>
            <a:r>
              <a:rPr sz="2400" spc="83" dirty="0">
                <a:latin typeface="Georgia"/>
                <a:cs typeface="Georgia"/>
              </a:rPr>
              <a:t>непрограммируемый  </a:t>
            </a:r>
            <a:r>
              <a:rPr sz="2400" spc="49" dirty="0">
                <a:latin typeface="Georgia"/>
                <a:cs typeface="Georgia"/>
              </a:rPr>
              <a:t>калькулятор;</a:t>
            </a:r>
            <a:endParaRPr sz="24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r>
              <a:rPr sz="2400" b="1" spc="-8" dirty="0">
                <a:latin typeface="Georgia"/>
                <a:cs typeface="Georgia"/>
              </a:rPr>
              <a:t>Химия </a:t>
            </a:r>
            <a:r>
              <a:rPr sz="2400" spc="53" dirty="0">
                <a:latin typeface="Georgia"/>
                <a:cs typeface="Georgia"/>
              </a:rPr>
              <a:t>- </a:t>
            </a:r>
            <a:r>
              <a:rPr sz="2400" spc="83" dirty="0">
                <a:latin typeface="Georgia"/>
                <a:cs typeface="Georgia"/>
              </a:rPr>
              <a:t>непрограммируемый</a:t>
            </a:r>
            <a:r>
              <a:rPr sz="2400" spc="443" dirty="0">
                <a:latin typeface="Georgia"/>
                <a:cs typeface="Georgia"/>
              </a:rPr>
              <a:t> </a:t>
            </a:r>
            <a:r>
              <a:rPr sz="2400" spc="53" dirty="0">
                <a:latin typeface="Georgia"/>
                <a:cs typeface="Georgia"/>
              </a:rPr>
              <a:t>калькулятор</a:t>
            </a:r>
            <a:r>
              <a:rPr sz="2100" spc="53" dirty="0">
                <a:latin typeface="Georgia"/>
                <a:cs typeface="Georgia"/>
              </a:rPr>
              <a:t>;</a:t>
            </a:r>
            <a:endParaRPr sz="21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50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896" y="269328"/>
            <a:ext cx="5957411" cy="80550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>
              <a:spcBef>
                <a:spcPts val="71"/>
              </a:spcBef>
            </a:pPr>
            <a:r>
              <a:rPr sz="2100" u="heavy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10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100" b="1" spc="-11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68" y="57150"/>
            <a:ext cx="1521068" cy="720924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2" y="1371600"/>
            <a:ext cx="5003800" cy="2814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9178"/>
            <a:ext cx="1521068" cy="7209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139558"/>
            <a:ext cx="40255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</a:rPr>
              <a:t>РЕЗУЛЬТАТЫ ЕГЭ: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" y="1543052"/>
            <a:ext cx="6343650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9C0206"/>
                </a:solidFill>
              </a:rPr>
              <a:t>Узнать результат можно:</a:t>
            </a:r>
          </a:p>
          <a:p>
            <a:pPr marL="257175" indent="-257175">
              <a:buAutoNum type="arabicPeriod"/>
            </a:pPr>
            <a:r>
              <a:rPr lang="ru-RU" sz="2800" b="1" dirty="0"/>
              <a:t>В образовательной организации под роспись выпускника </a:t>
            </a:r>
          </a:p>
          <a:p>
            <a:pPr marL="257175" indent="-257175">
              <a:buAutoNum type="arabicPeriod"/>
            </a:pPr>
            <a:endParaRPr lang="ru-RU" sz="2800" b="1" dirty="0"/>
          </a:p>
          <a:p>
            <a:pPr marL="257175" indent="-257175">
              <a:buAutoNum type="arabicPeriod"/>
            </a:pPr>
            <a:r>
              <a:rPr lang="ru-RU" sz="2800" b="1" dirty="0"/>
              <a:t>На сайте  </a:t>
            </a:r>
            <a:r>
              <a:rPr lang="en-US" sz="2800" b="1" dirty="0">
                <a:hlinkClick r:id="rId3"/>
              </a:rPr>
              <a:t>https://checkege.rustest.ru/</a:t>
            </a:r>
            <a:endParaRPr lang="ru-RU" sz="2800" b="1" dirty="0"/>
          </a:p>
          <a:p>
            <a:pPr marL="257175" indent="-257175">
              <a:buAutoNum type="arabicPeriod"/>
            </a:pPr>
            <a:endParaRPr lang="ru-RU" sz="2800" b="1" dirty="0"/>
          </a:p>
          <a:p>
            <a:pPr marL="257175" indent="-257175">
              <a:buAutoNum type="arabicPeriod"/>
            </a:pPr>
            <a:endParaRPr lang="ru-RU" sz="13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727" y="208176"/>
            <a:ext cx="5957411" cy="80550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>
              <a:spcBef>
                <a:spcPts val="71"/>
              </a:spcBef>
            </a:pPr>
            <a:r>
              <a:rPr sz="2100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10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Апелляции</a:t>
            </a:r>
            <a:r>
              <a:rPr sz="2100" b="1" spc="-11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2"/>
            <a:ext cx="1521068" cy="720924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727" y="1013685"/>
            <a:ext cx="5524500" cy="3186113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4826" y="980272"/>
            <a:ext cx="1406768" cy="66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910" y="1257441"/>
            <a:ext cx="6275680" cy="33951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000" b="1" spc="-116" dirty="0" err="1">
                <a:latin typeface="Georgia"/>
                <a:cs typeface="Georgia"/>
              </a:rPr>
              <a:t>Итоговое</a:t>
            </a:r>
            <a:r>
              <a:rPr lang="ru-RU" sz="2000" b="1" spc="-116" dirty="0">
                <a:latin typeface="Georgia"/>
                <a:cs typeface="Georgia"/>
              </a:rPr>
              <a:t> </a:t>
            </a:r>
            <a:r>
              <a:rPr sz="2000" b="1" spc="-116" dirty="0">
                <a:latin typeface="Georgia"/>
                <a:cs typeface="Georgia"/>
              </a:rPr>
              <a:t> </a:t>
            </a:r>
            <a:r>
              <a:rPr sz="2000" b="1" spc="-116" dirty="0" err="1">
                <a:latin typeface="Georgia"/>
                <a:cs typeface="Georgia"/>
              </a:rPr>
              <a:t>сочинение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9525"/>
            <a:r>
              <a:rPr sz="2000" b="1" spc="-79" dirty="0" err="1">
                <a:latin typeface="Georgia"/>
                <a:cs typeface="Georgia"/>
              </a:rPr>
              <a:t>Аттестат</a:t>
            </a:r>
            <a:r>
              <a:rPr sz="2000" b="1" spc="-79" dirty="0">
                <a:latin typeface="Georgia"/>
                <a:cs typeface="Georgia"/>
              </a:rPr>
              <a:t> </a:t>
            </a:r>
            <a:r>
              <a:rPr lang="ru-RU" sz="2000" b="1" spc="-79" dirty="0">
                <a:latin typeface="Georgia"/>
                <a:cs typeface="Georgia"/>
              </a:rPr>
              <a:t> </a:t>
            </a:r>
            <a:r>
              <a:rPr sz="2000" b="1" spc="-101" dirty="0">
                <a:latin typeface="Georgia"/>
                <a:cs typeface="Georgia"/>
              </a:rPr>
              <a:t>с </a:t>
            </a:r>
            <a:r>
              <a:rPr lang="ru-RU" sz="2000" b="1" spc="-101" dirty="0">
                <a:latin typeface="Georgia"/>
                <a:cs typeface="Georgia"/>
              </a:rPr>
              <a:t> </a:t>
            </a:r>
            <a:r>
              <a:rPr sz="2000" b="1" spc="-116" dirty="0" err="1">
                <a:latin typeface="Georgia"/>
                <a:cs typeface="Georgia"/>
              </a:rPr>
              <a:t>отличием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9525"/>
            <a:r>
              <a:rPr sz="2000" b="1" spc="-101" dirty="0" err="1">
                <a:latin typeface="Georgia"/>
                <a:cs typeface="Georgia"/>
              </a:rPr>
              <a:t>Волонтерская</a:t>
            </a:r>
            <a:r>
              <a:rPr sz="2000" b="1" spc="-101" dirty="0">
                <a:latin typeface="Georgia"/>
                <a:cs typeface="Georgia"/>
              </a:rPr>
              <a:t> </a:t>
            </a:r>
            <a:r>
              <a:rPr sz="2000" b="1" spc="-83" dirty="0" err="1">
                <a:latin typeface="Georgia"/>
                <a:cs typeface="Georgia"/>
              </a:rPr>
              <a:t>деятельность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9525" marR="29051"/>
            <a:r>
              <a:rPr sz="2000" b="1" spc="-109" dirty="0">
                <a:latin typeface="Georgia"/>
                <a:cs typeface="Georgia"/>
              </a:rPr>
              <a:t>Участие </a:t>
            </a:r>
            <a:r>
              <a:rPr sz="2000" b="1" spc="-139" dirty="0">
                <a:latin typeface="Georgia"/>
                <a:cs typeface="Georgia"/>
              </a:rPr>
              <a:t>и </a:t>
            </a:r>
            <a:r>
              <a:rPr sz="2000" b="1" spc="-109" dirty="0">
                <a:latin typeface="Georgia"/>
                <a:cs typeface="Georgia"/>
              </a:rPr>
              <a:t>победы </a:t>
            </a:r>
            <a:r>
              <a:rPr sz="2000" b="1" spc="-101" dirty="0">
                <a:latin typeface="Georgia"/>
                <a:cs typeface="Georgia"/>
              </a:rPr>
              <a:t>в </a:t>
            </a:r>
            <a:r>
              <a:rPr sz="2000" b="1" spc="-105" dirty="0">
                <a:latin typeface="Georgia"/>
                <a:cs typeface="Georgia"/>
              </a:rPr>
              <a:t>предметных </a:t>
            </a:r>
            <a:r>
              <a:rPr sz="2000" b="1" spc="-113" dirty="0">
                <a:latin typeface="Georgia"/>
                <a:cs typeface="Georgia"/>
              </a:rPr>
              <a:t>олимпиадах </a:t>
            </a:r>
            <a:r>
              <a:rPr sz="2000" b="1" spc="-139" dirty="0">
                <a:latin typeface="Georgia"/>
                <a:cs typeface="Georgia"/>
              </a:rPr>
              <a:t>и </a:t>
            </a:r>
            <a:r>
              <a:rPr sz="2000" b="1" spc="-98" dirty="0" err="1">
                <a:latin typeface="Georgia"/>
                <a:cs typeface="Georgia"/>
              </a:rPr>
              <a:t>творческих</a:t>
            </a:r>
            <a:r>
              <a:rPr sz="2000" b="1" spc="-98" dirty="0">
                <a:latin typeface="Georgia"/>
                <a:cs typeface="Georgia"/>
              </a:rPr>
              <a:t>  </a:t>
            </a:r>
            <a:r>
              <a:rPr sz="2000" b="1" spc="-101" dirty="0" err="1">
                <a:latin typeface="Georgia"/>
                <a:cs typeface="Georgia"/>
              </a:rPr>
              <a:t>конкурсах</a:t>
            </a:r>
            <a:endParaRPr sz="2000" dirty="0">
              <a:latin typeface="Georgia"/>
              <a:cs typeface="Georgia"/>
            </a:endParaRPr>
          </a:p>
          <a:p>
            <a:pPr>
              <a:spcBef>
                <a:spcPts val="34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9525"/>
            <a:r>
              <a:rPr sz="2000" b="1" spc="-131" dirty="0" err="1">
                <a:latin typeface="Georgia"/>
                <a:cs typeface="Georgia"/>
              </a:rPr>
              <a:t>Спортивные</a:t>
            </a:r>
            <a:r>
              <a:rPr lang="ru-RU" sz="2000" b="1" spc="-131" dirty="0">
                <a:latin typeface="Georgia"/>
                <a:cs typeface="Georgia"/>
              </a:rPr>
              <a:t> </a:t>
            </a:r>
            <a:r>
              <a:rPr sz="2000" b="1" spc="-131" dirty="0">
                <a:latin typeface="Georgia"/>
                <a:cs typeface="Georgia"/>
              </a:rPr>
              <a:t> </a:t>
            </a:r>
            <a:r>
              <a:rPr sz="2000" b="1" spc="-90" dirty="0" err="1">
                <a:latin typeface="Georgia"/>
                <a:cs typeface="Georgia"/>
              </a:rPr>
              <a:t>заслуги</a:t>
            </a:r>
            <a:r>
              <a:rPr sz="2000" b="1" spc="-90" dirty="0">
                <a:latin typeface="Georgia"/>
                <a:cs typeface="Georgia"/>
              </a:rPr>
              <a:t> </a:t>
            </a:r>
            <a:endParaRPr lang="ru-RU" sz="2000" b="1" spc="-90" dirty="0">
              <a:latin typeface="Georgia"/>
              <a:cs typeface="Georgia"/>
            </a:endParaRPr>
          </a:p>
          <a:p>
            <a:pPr marL="9525"/>
            <a:r>
              <a:rPr sz="2000" b="1" spc="-120" dirty="0" err="1">
                <a:latin typeface="Georgia"/>
                <a:cs typeface="Georgia"/>
              </a:rPr>
              <a:t>Золотой</a:t>
            </a:r>
            <a:r>
              <a:rPr sz="2000" b="1" spc="-120" dirty="0">
                <a:latin typeface="Georgia"/>
                <a:cs typeface="Georgia"/>
              </a:rPr>
              <a:t> </a:t>
            </a:r>
            <a:r>
              <a:rPr sz="2000" b="1" spc="-116" dirty="0">
                <a:latin typeface="Georgia"/>
                <a:cs typeface="Georgia"/>
              </a:rPr>
              <a:t>значок</a:t>
            </a:r>
            <a:r>
              <a:rPr sz="2000" b="1" spc="-113" dirty="0">
                <a:latin typeface="Georgia"/>
                <a:cs typeface="Georgia"/>
              </a:rPr>
              <a:t> </a:t>
            </a:r>
            <a:r>
              <a:rPr sz="2000" b="1" spc="-109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50" y="133350"/>
            <a:ext cx="6743700" cy="10098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sz="2100" b="0" spc="-55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spc="7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spc="98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получить дополнительные баллы </a:t>
            </a:r>
            <a:r>
              <a:rPr lang="ru-RU" sz="1800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/>
            </a:r>
            <a:br>
              <a:rPr lang="ru-RU" sz="1800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lang="ru-RU" sz="1800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 </a:t>
            </a:r>
            <a:r>
              <a:rPr lang="ru-RU" sz="2400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</a:t>
            </a:r>
            <a:r>
              <a:rPr lang="ru-RU" sz="2400" spc="98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</a:t>
            </a:r>
            <a:r>
              <a:rPr lang="ru-RU" sz="2400" u="heavy" spc="98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баллов</a:t>
            </a:r>
            <a:r>
              <a:rPr lang="ru-RU" sz="2400" u="heavy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721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20021" y="88245"/>
            <a:ext cx="6743700" cy="6471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sz="2100" spc="-55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800" spc="79" dirty="0">
                <a:uFill>
                  <a:solidFill>
                    <a:srgbClr val="000000"/>
                  </a:solidFill>
                </a:uFill>
              </a:rPr>
              <a:t>МЕДАЛЬ</a:t>
            </a:r>
            <a:br>
              <a:rPr lang="ru-RU" sz="1800" spc="79" dirty="0">
                <a:uFill>
                  <a:solidFill>
                    <a:srgbClr val="000000"/>
                  </a:solidFill>
                </a:uFill>
              </a:rPr>
            </a:br>
            <a:r>
              <a:rPr lang="ru-RU" sz="1800" spc="79" dirty="0">
                <a:uFill>
                  <a:solidFill>
                    <a:srgbClr val="000000"/>
                  </a:solidFill>
                </a:uFill>
              </a:rPr>
              <a:t> «За особые успехи в учении»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85" y="125094"/>
            <a:ext cx="1521068" cy="720924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 rotWithShape="1">
          <a:blip r:embed="rId3" cstate="print"/>
          <a:srcRect l="20018" b="3148"/>
          <a:stretch/>
        </p:blipFill>
        <p:spPr bwMode="auto">
          <a:xfrm>
            <a:off x="366905" y="1447418"/>
            <a:ext cx="2833496" cy="2286000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78DBFAA-1AC1-46F3-BAA2-F75E58A5A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2" y="1428750"/>
            <a:ext cx="2736056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0252" y="261464"/>
            <a:ext cx="4710988" cy="3563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250" b="0" u="heavy" spc="-6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отметок в аттестат</a:t>
            </a:r>
            <a:endParaRPr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760" y="79176"/>
            <a:ext cx="1521068" cy="72092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3F91D5-CBB5-4CAE-A7A9-2B84797D100B}"/>
              </a:ext>
            </a:extLst>
          </p:cNvPr>
          <p:cNvSpPr txBox="1"/>
          <p:nvPr/>
        </p:nvSpPr>
        <p:spPr>
          <a:xfrm>
            <a:off x="907294" y="1048256"/>
            <a:ext cx="54935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Среднее арифметическое путём математического округления: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1, 2 полугодие, год 10 класса</a:t>
            </a:r>
          </a:p>
          <a:p>
            <a:pPr algn="just"/>
            <a:r>
              <a:rPr lang="ru-RU" sz="2400" b="1" dirty="0"/>
              <a:t>1, 2, полугодие, год 11 класса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Например:    3, 3, 3, 4, 4, 4 = 3,5  = </a:t>
            </a:r>
            <a:r>
              <a:rPr lang="ru-RU" sz="2400" b="1" dirty="0">
                <a:solidFill>
                  <a:srgbClr val="FF0000"/>
                </a:solidFill>
              </a:rPr>
              <a:t>4</a:t>
            </a:r>
          </a:p>
          <a:p>
            <a:pPr algn="just"/>
            <a:r>
              <a:rPr lang="ru-RU" sz="2400" b="1" dirty="0"/>
              <a:t>                      3, 3, 3, 3, 4, 4 = 3,3  = </a:t>
            </a:r>
            <a:r>
              <a:rPr lang="ru-RU" sz="24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577841" y="4083367"/>
            <a:ext cx="446912" cy="41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034" y="926654"/>
            <a:ext cx="630793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heavy" spc="20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1800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1800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18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1800" i="1" u="heavy" spc="-21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i="1" u="heavy" spc="10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630" y="1342063"/>
            <a:ext cx="6652737" cy="332052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" algn="ctr">
              <a:spcBef>
                <a:spcPts val="75"/>
              </a:spcBef>
            </a:pPr>
            <a:r>
              <a:rPr sz="200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13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</a:t>
            </a:r>
            <a:r>
              <a:rPr b="1" i="1" u="heavy" spc="1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.20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lang="ru-RU"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232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/</a:t>
            </a:r>
            <a:r>
              <a:rPr lang="ru-RU"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551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4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b="1" i="1" u="heavy" spc="-98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dirty="0">
              <a:latin typeface="Trebuchet MS"/>
              <a:cs typeface="Trebuchet MS"/>
            </a:endParaRPr>
          </a:p>
          <a:p>
            <a:pPr marL="7144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7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b="1" i="1" u="heavy" spc="10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b="1" i="1" u="heavy" spc="-2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7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dirty="0">
              <a:latin typeface="Trebuchet MS"/>
              <a:cs typeface="Trebuchet MS"/>
            </a:endParaRPr>
          </a:p>
          <a:p>
            <a:pPr marL="6668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b="1" i="1" u="heavy" spc="11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b="1" i="1" u="heavy" spc="-7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dirty="0">
              <a:latin typeface="Trebuchet MS"/>
              <a:cs typeface="Trebuchet MS"/>
            </a:endParaRPr>
          </a:p>
          <a:p>
            <a:pPr marL="4286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5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b="1" i="1" u="heavy" spc="5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b="1" i="1" u="heavy" spc="8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dirty="0">
              <a:latin typeface="Trebuchet MS"/>
              <a:cs typeface="Trebuchet MS"/>
            </a:endParaRPr>
          </a:p>
          <a:p>
            <a:pPr marL="138589" marR="124778" algn="ctr">
              <a:spcBef>
                <a:spcPts val="8"/>
              </a:spcBef>
            </a:pPr>
            <a:r>
              <a:rPr sz="2000" b="1" spc="34" dirty="0">
                <a:latin typeface="Georgia"/>
                <a:cs typeface="Georgia"/>
              </a:rPr>
              <a:t>к </a:t>
            </a:r>
            <a:r>
              <a:rPr sz="2000" b="1" spc="30" dirty="0">
                <a:latin typeface="Georgia"/>
                <a:cs typeface="Georgia"/>
              </a:rPr>
              <a:t>государственной </a:t>
            </a:r>
            <a:r>
              <a:rPr sz="2000" b="1" spc="11" dirty="0">
                <a:latin typeface="Georgia"/>
                <a:cs typeface="Georgia"/>
              </a:rPr>
              <a:t>итоговой </a:t>
            </a:r>
            <a:r>
              <a:rPr sz="2000" b="1" spc="41" dirty="0">
                <a:latin typeface="Georgia"/>
                <a:cs typeface="Georgia"/>
              </a:rPr>
              <a:t>аттестации </a:t>
            </a:r>
            <a:r>
              <a:rPr sz="2000" b="1" spc="49" dirty="0">
                <a:latin typeface="Georgia"/>
                <a:cs typeface="Georgia"/>
              </a:rPr>
              <a:t>допускаются  </a:t>
            </a:r>
            <a:r>
              <a:rPr sz="2000" b="1" spc="19" dirty="0">
                <a:latin typeface="Georgia"/>
                <a:cs typeface="Georgia"/>
              </a:rPr>
              <a:t>выпускники </a:t>
            </a:r>
            <a:r>
              <a:rPr sz="2000" b="1" spc="-30" dirty="0">
                <a:latin typeface="Georgia"/>
                <a:cs typeface="Georgia"/>
              </a:rPr>
              <a:t>ОУ, </a:t>
            </a:r>
            <a:r>
              <a:rPr sz="2000" b="1" spc="11" dirty="0">
                <a:latin typeface="Georgia"/>
                <a:cs typeface="Georgia"/>
              </a:rPr>
              <a:t>имеющие </a:t>
            </a:r>
            <a:r>
              <a:rPr sz="2000" b="1" spc="30" dirty="0">
                <a:latin typeface="Georgia"/>
                <a:cs typeface="Georgia"/>
              </a:rPr>
              <a:t>годовые </a:t>
            </a:r>
            <a:r>
              <a:rPr sz="2000" b="1" spc="53" dirty="0">
                <a:latin typeface="Georgia"/>
                <a:cs typeface="Georgia"/>
              </a:rPr>
              <a:t>отметки </a:t>
            </a:r>
            <a:r>
              <a:rPr sz="2000" b="1" spc="-15" dirty="0">
                <a:latin typeface="Georgia"/>
                <a:cs typeface="Georgia"/>
              </a:rPr>
              <a:t>по </a:t>
            </a:r>
            <a:r>
              <a:rPr sz="2000" b="1" spc="56" dirty="0">
                <a:latin typeface="Georgia"/>
                <a:cs typeface="Georgia"/>
              </a:rPr>
              <a:t>всем  </a:t>
            </a:r>
            <a:r>
              <a:rPr sz="2000" b="1" dirty="0">
                <a:latin typeface="Georgia"/>
                <a:cs typeface="Georgia"/>
              </a:rPr>
              <a:t>общеобразовательным </a:t>
            </a:r>
            <a:r>
              <a:rPr sz="2000" b="1" spc="45" dirty="0">
                <a:latin typeface="Georgia"/>
                <a:cs typeface="Georgia"/>
              </a:rPr>
              <a:t>предметам </a:t>
            </a:r>
            <a:r>
              <a:rPr sz="2000" b="1" spc="8" dirty="0">
                <a:latin typeface="Georgia"/>
                <a:cs typeface="Georgia"/>
              </a:rPr>
              <a:t>учебного </a:t>
            </a:r>
            <a:r>
              <a:rPr sz="2000" b="1" spc="-45" dirty="0">
                <a:latin typeface="Georgia"/>
                <a:cs typeface="Georgia"/>
              </a:rPr>
              <a:t>плана </a:t>
            </a:r>
            <a:r>
              <a:rPr sz="2000" b="1" spc="-23" dirty="0">
                <a:latin typeface="Georgia"/>
                <a:cs typeface="Georgia"/>
              </a:rPr>
              <a:t>за  </a:t>
            </a:r>
            <a:r>
              <a:rPr sz="2000" b="1" spc="195" dirty="0">
                <a:latin typeface="Georgia"/>
                <a:cs typeface="Georgia"/>
              </a:rPr>
              <a:t>10/11</a:t>
            </a:r>
            <a:r>
              <a:rPr sz="2000" b="1" spc="1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класс</a:t>
            </a:r>
            <a:endParaRPr sz="2000" dirty="0">
              <a:latin typeface="Georgia"/>
              <a:cs typeface="Georgia"/>
            </a:endParaRPr>
          </a:p>
          <a:p>
            <a:pPr marL="9525" marR="3810" algn="ctr">
              <a:lnSpc>
                <a:spcPts val="2520"/>
              </a:lnSpc>
              <a:spcBef>
                <a:spcPts val="68"/>
              </a:spcBef>
            </a:pPr>
            <a:r>
              <a:rPr sz="2000" b="1" spc="-8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000" b="1" spc="-15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000" b="1" spc="23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000" b="1" spc="-38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000" b="1" spc="-15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000" b="1" spc="-34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000" b="1" spc="-26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000" b="1" spc="26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000" b="1" spc="53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4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0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15" y="76938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86" y="1328516"/>
            <a:ext cx="5894069" cy="2122536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L="139541">
              <a:spcBef>
                <a:spcPts val="791"/>
              </a:spcBef>
            </a:pPr>
            <a:r>
              <a:rPr sz="135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350" b="1" spc="-19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35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35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350" b="1" spc="53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350" b="1" spc="15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350" b="1" spc="293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-8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350" dirty="0">
              <a:latin typeface="Georgia"/>
              <a:cs typeface="Georgia"/>
            </a:endParaRPr>
          </a:p>
          <a:p>
            <a:pPr algn="ctr">
              <a:spcBef>
                <a:spcPts val="724"/>
              </a:spcBef>
              <a:tabLst>
                <a:tab pos="4353878" algn="l"/>
              </a:tabLst>
            </a:pPr>
            <a:r>
              <a:rPr sz="135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350" b="1" spc="-11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350" b="1" spc="-26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350" b="1" spc="-49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350" b="1" spc="1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-11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350" b="1" spc="10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4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350" dirty="0">
              <a:latin typeface="Georgia"/>
              <a:cs typeface="Georgia"/>
            </a:endParaRPr>
          </a:p>
          <a:p>
            <a:pPr marL="167164" marR="159544" algn="ctr">
              <a:spcBef>
                <a:spcPts val="810"/>
              </a:spcBef>
              <a:tabLst>
                <a:tab pos="5004435" algn="l"/>
              </a:tabLst>
            </a:pPr>
            <a:r>
              <a:rPr sz="1350" b="1" u="heavy" spc="-26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350" b="1" spc="-26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35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350" b="1" spc="-8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350" b="1" spc="-4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350" b="1" spc="2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-15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350" b="1" spc="127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8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350" b="1" spc="38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350" b="1" spc="4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35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350" b="1" spc="-26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350" b="1" spc="-94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4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350" dirty="0">
              <a:latin typeface="Georgia"/>
              <a:cs typeface="Georgia"/>
            </a:endParaRPr>
          </a:p>
          <a:p>
            <a:pPr algn="ctr">
              <a:spcBef>
                <a:spcPts val="810"/>
              </a:spcBef>
            </a:pPr>
            <a:r>
              <a:rPr sz="135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sz="1350" b="1" spc="-19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35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35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350" b="1" spc="34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35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350" b="1" spc="-4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15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350" dirty="0">
              <a:latin typeface="Georgia"/>
              <a:cs typeface="Georgia"/>
            </a:endParaRPr>
          </a:p>
          <a:p>
            <a:pPr marL="476" algn="ctr"/>
            <a:r>
              <a:rPr lang="ru-RU" sz="1350" b="1" spc="15" dirty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350" b="1" spc="15" dirty="0" err="1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350" dirty="0">
              <a:latin typeface="Georgia"/>
              <a:cs typeface="Georgia"/>
            </a:endParaRPr>
          </a:p>
          <a:p>
            <a:pPr algn="ctr">
              <a:spcBef>
                <a:spcPts val="544"/>
              </a:spcBef>
              <a:tabLst>
                <a:tab pos="4706303" algn="l"/>
              </a:tabLst>
            </a:pPr>
            <a:r>
              <a:rPr sz="135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350" b="1" spc="-11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350" b="1" spc="-26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350" b="1" spc="11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35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350" b="1" spc="21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-23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350" b="1" spc="13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4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35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350" dirty="0">
              <a:latin typeface="Georgia"/>
              <a:cs typeface="Georgia"/>
            </a:endParaRPr>
          </a:p>
          <a:p>
            <a:pPr marL="476" algn="ctr"/>
            <a:r>
              <a:rPr sz="1350" b="1" dirty="0" err="1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35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5120" y="209550"/>
            <a:ext cx="285321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b="0" u="heavy" spc="-6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7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2400" i="1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i="1" spc="-323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6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5261"/>
            <a:ext cx="1521068" cy="720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8613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C:\Users\Евгения\Desktop\Общешкольные родительские собрания, 2015-2016\9 класс, 2015-2016\Презентация Microsoft 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5750"/>
            <a:ext cx="3052763" cy="158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2038350"/>
            <a:ext cx="3905250" cy="2395836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90550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09550"/>
            <a:ext cx="6248400" cy="428001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69244">
              <a:lnSpc>
                <a:spcPts val="1980"/>
              </a:lnSpc>
              <a:spcBef>
                <a:spcPts val="75"/>
              </a:spcBef>
            </a:pPr>
            <a:r>
              <a:rPr spc="-45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3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b="1" spc="-13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b="1" spc="-94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b="1" spc="-19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19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b="1" spc="-68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08909">
              <a:lnSpc>
                <a:spcPts val="1980"/>
              </a:lnSpc>
            </a:pPr>
            <a:r>
              <a:rPr spc="-446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b="1" spc="-9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b="1" spc="-334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334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b="1" spc="-53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587693" marR="216218" indent="-365760">
              <a:spcBef>
                <a:spcPts val="1106"/>
              </a:spcBef>
              <a:buFont typeface="Wingdings"/>
              <a:buChar char=""/>
              <a:tabLst>
                <a:tab pos="414338" algn="l"/>
              </a:tabLst>
            </a:pPr>
            <a:r>
              <a:rPr sz="2000" b="1" spc="4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000" b="1" spc="4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11" dirty="0">
                <a:latin typeface="Georgia"/>
                <a:cs typeface="Georgia"/>
              </a:rPr>
              <a:t>для </a:t>
            </a:r>
            <a:r>
              <a:rPr sz="2000" spc="105" dirty="0">
                <a:latin typeface="Georgia"/>
                <a:cs typeface="Georgia"/>
              </a:rPr>
              <a:t>всех </a:t>
            </a:r>
            <a:r>
              <a:rPr sz="2000" spc="94" dirty="0">
                <a:latin typeface="Georgia"/>
                <a:cs typeface="Georgia"/>
              </a:rPr>
              <a:t>выпускников </a:t>
            </a:r>
            <a:r>
              <a:rPr sz="2000" spc="41" dirty="0">
                <a:latin typeface="Georgia"/>
                <a:cs typeface="Georgia"/>
              </a:rPr>
              <a:t>школ  </a:t>
            </a:r>
            <a:r>
              <a:rPr sz="2000" spc="75" dirty="0">
                <a:latin typeface="Georgia"/>
                <a:cs typeface="Georgia"/>
              </a:rPr>
              <a:t>текущего года </a:t>
            </a:r>
            <a:r>
              <a:rPr sz="2000" spc="71" dirty="0">
                <a:latin typeface="Georgia"/>
                <a:cs typeface="Georgia"/>
              </a:rPr>
              <a:t>являются </a:t>
            </a:r>
            <a:r>
              <a:rPr sz="2000" b="1" spc="8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000" b="1" spc="-19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000" b="1" spc="-23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53" dirty="0" err="1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000" b="1" spc="53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30" dirty="0" err="1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000" b="1" spc="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34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000" b="1" dirty="0" err="1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000" b="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000" b="1" dirty="0" err="1">
                <a:solidFill>
                  <a:srgbClr val="C00000"/>
                </a:solidFill>
                <a:latin typeface="Georgia"/>
                <a:cs typeface="Georgia"/>
              </a:rPr>
              <a:t>базовая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75" dirty="0" err="1">
                <a:solidFill>
                  <a:srgbClr val="C00000"/>
                </a:solidFill>
                <a:latin typeface="Georgia"/>
                <a:cs typeface="Georgia"/>
              </a:rPr>
              <a:t>или</a:t>
            </a:r>
            <a:r>
              <a:rPr sz="2000" b="1" spc="-75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000" b="1" spc="-53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000" b="1" spc="-53" dirty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lang="ru-RU" sz="20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01930" marR="3810" indent="-201930">
              <a:lnSpc>
                <a:spcPts val="2145"/>
              </a:lnSpc>
              <a:spcBef>
                <a:spcPts val="1834"/>
              </a:spcBef>
              <a:buFont typeface="Wingdings"/>
              <a:buChar char=""/>
              <a:tabLst>
                <a:tab pos="201930" algn="l"/>
              </a:tabLst>
            </a:pPr>
            <a:r>
              <a:rPr lang="ru-RU" sz="2000" b="1" spc="-23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lang="ru-RU" sz="2000" b="1" spc="3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lang="ru-RU" sz="2000" b="1" spc="-83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lang="ru-RU" sz="2000" b="1" spc="-19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lang="ru-RU" sz="2000" b="1" spc="53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lang="ru-RU" sz="2000" b="1" spc="3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lang="ru-RU" sz="2000" b="1" spc="-34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lang="ru-RU" sz="2000" b="1" spc="53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000" b="1" spc="-53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lang="ru-RU" sz="2000" spc="34" dirty="0">
                <a:latin typeface="Georgia"/>
                <a:cs typeface="Georgia"/>
              </a:rPr>
              <a:t>(преодоление  </a:t>
            </a:r>
            <a:r>
              <a:rPr lang="ru-RU" sz="2000" spc="53" dirty="0">
                <a:latin typeface="Georgia"/>
                <a:cs typeface="Georgia"/>
              </a:rPr>
              <a:t>минимальной </a:t>
            </a:r>
            <a:r>
              <a:rPr lang="ru-RU" sz="2000" spc="86" dirty="0">
                <a:latin typeface="Georgia"/>
                <a:cs typeface="Georgia"/>
              </a:rPr>
              <a:t>границы, </a:t>
            </a:r>
            <a:r>
              <a:rPr lang="ru-RU" sz="2000" spc="79" dirty="0">
                <a:latin typeface="Georgia"/>
                <a:cs typeface="Georgia"/>
              </a:rPr>
              <a:t>устанавливаемой  </a:t>
            </a:r>
            <a:r>
              <a:rPr lang="ru-RU" sz="2000" spc="64" dirty="0">
                <a:latin typeface="Georgia"/>
                <a:cs typeface="Georgia"/>
              </a:rPr>
              <a:t>ежегодно </a:t>
            </a:r>
            <a:r>
              <a:rPr lang="ru-RU" sz="2000" spc="45" dirty="0" err="1">
                <a:latin typeface="Georgia"/>
                <a:cs typeface="Georgia"/>
              </a:rPr>
              <a:t>Росообрнадзором</a:t>
            </a:r>
            <a:r>
              <a:rPr lang="ru-RU" sz="2000" spc="45" dirty="0">
                <a:latin typeface="Georgia"/>
                <a:cs typeface="Georgia"/>
              </a:rPr>
              <a:t>),</a:t>
            </a:r>
            <a:r>
              <a:rPr lang="ru-RU" sz="2000" spc="240" dirty="0">
                <a:latin typeface="Georgia"/>
                <a:cs typeface="Georgia"/>
              </a:rPr>
              <a:t> </a:t>
            </a:r>
            <a:r>
              <a:rPr lang="ru-RU" sz="2000" spc="71" dirty="0">
                <a:latin typeface="Georgia"/>
                <a:cs typeface="Georgia"/>
              </a:rPr>
              <a:t>являются</a:t>
            </a:r>
            <a:endParaRPr lang="ru-RU" sz="2000" dirty="0">
              <a:latin typeface="Georgia"/>
              <a:cs typeface="Georgia"/>
            </a:endParaRPr>
          </a:p>
          <a:p>
            <a:pPr marL="622935" marR="425768" indent="-953" algn="ctr">
              <a:lnSpc>
                <a:spcPts val="2145"/>
              </a:lnSpc>
              <a:spcBef>
                <a:spcPts val="34"/>
              </a:spcBef>
            </a:pPr>
            <a:r>
              <a:rPr sz="2000" b="1" spc="4" dirty="0" err="1">
                <a:solidFill>
                  <a:srgbClr val="C00000"/>
                </a:solidFill>
                <a:latin typeface="Georgia"/>
                <a:cs typeface="Georgia"/>
              </a:rPr>
              <a:t>основанием</a:t>
            </a:r>
            <a:r>
              <a:rPr sz="2000" b="1" spc="4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8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000" b="1" spc="19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000" b="1" spc="38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000" b="1" spc="71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000" spc="38" dirty="0">
                <a:latin typeface="Georgia"/>
                <a:cs typeface="Georgia"/>
              </a:rPr>
              <a:t>о </a:t>
            </a:r>
            <a:r>
              <a:rPr sz="2000" spc="75" dirty="0">
                <a:latin typeface="Georgia"/>
                <a:cs typeface="Georgia"/>
              </a:rPr>
              <a:t>среднем </a:t>
            </a:r>
            <a:r>
              <a:rPr sz="2000" spc="53" dirty="0">
                <a:latin typeface="Georgia"/>
                <a:cs typeface="Georgia"/>
              </a:rPr>
              <a:t>общем</a:t>
            </a:r>
            <a:r>
              <a:rPr sz="2000" spc="334" dirty="0">
                <a:latin typeface="Georgia"/>
                <a:cs typeface="Georgia"/>
              </a:rPr>
              <a:t> </a:t>
            </a:r>
            <a:r>
              <a:rPr sz="2000" spc="71" dirty="0">
                <a:latin typeface="Georgia"/>
                <a:cs typeface="Georgia"/>
              </a:rPr>
              <a:t>образовании.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7666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85750"/>
            <a:ext cx="6024086" cy="42518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22058" algn="ctr">
              <a:lnSpc>
                <a:spcPts val="1980"/>
              </a:lnSpc>
              <a:spcBef>
                <a:spcPts val="75"/>
              </a:spcBef>
            </a:pPr>
            <a:r>
              <a:rPr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7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b="1" u="heavy" spc="-7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2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b="1" u="heavy" spc="-12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26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6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dirty="0">
              <a:latin typeface="Times New Roman"/>
              <a:cs typeface="Times New Roman"/>
            </a:endParaRPr>
          </a:p>
          <a:p>
            <a:pPr marL="1221581" algn="ctr">
              <a:lnSpc>
                <a:spcPts val="1980"/>
              </a:lnSpc>
            </a:pPr>
            <a:r>
              <a:rPr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b="1" u="heavy" spc="-18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u="heavy" spc="-18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dirty="0">
              <a:latin typeface="Times New Roman"/>
              <a:cs typeface="Times New Roman"/>
            </a:endParaRPr>
          </a:p>
          <a:p>
            <a:pPr marL="1905" algn="ctr">
              <a:lnSpc>
                <a:spcPts val="2051"/>
              </a:lnSpc>
              <a:spcBef>
                <a:spcPts val="1230"/>
              </a:spcBef>
            </a:pPr>
            <a:r>
              <a:rPr sz="2000" spc="98" dirty="0">
                <a:latin typeface="Georgia"/>
                <a:cs typeface="Georgia"/>
              </a:rPr>
              <a:t>Выпускникам, </a:t>
            </a:r>
            <a:r>
              <a:rPr sz="2000" spc="68" dirty="0">
                <a:latin typeface="Georgia"/>
                <a:cs typeface="Georgia"/>
              </a:rPr>
              <a:t>не </a:t>
            </a:r>
            <a:r>
              <a:rPr sz="2000" spc="71" dirty="0">
                <a:latin typeface="Georgia"/>
                <a:cs typeface="Georgia"/>
              </a:rPr>
              <a:t>допущенным </a:t>
            </a:r>
            <a:r>
              <a:rPr sz="2000" spc="124" dirty="0">
                <a:latin typeface="Georgia"/>
                <a:cs typeface="Georgia"/>
              </a:rPr>
              <a:t>к</a:t>
            </a:r>
            <a:r>
              <a:rPr sz="2000" spc="307" dirty="0">
                <a:latin typeface="Georgia"/>
                <a:cs typeface="Georgia"/>
              </a:rPr>
              <a:t> </a:t>
            </a:r>
            <a:r>
              <a:rPr sz="2000" spc="83" dirty="0">
                <a:latin typeface="Georgia"/>
                <a:cs typeface="Georgia"/>
              </a:rPr>
              <a:t>государственной</a:t>
            </a:r>
            <a:endParaRPr sz="2000" dirty="0">
              <a:latin typeface="Georgia"/>
              <a:cs typeface="Georgia"/>
            </a:endParaRPr>
          </a:p>
          <a:p>
            <a:pPr algn="ctr">
              <a:lnSpc>
                <a:spcPts val="1943"/>
              </a:lnSpc>
            </a:pPr>
            <a:r>
              <a:rPr sz="2000" spc="26" dirty="0">
                <a:latin typeface="Georgia"/>
                <a:cs typeface="Georgia"/>
              </a:rPr>
              <a:t>(итоговой) </a:t>
            </a:r>
            <a:r>
              <a:rPr sz="2000" spc="94" dirty="0">
                <a:latin typeface="Georgia"/>
                <a:cs typeface="Georgia"/>
              </a:rPr>
              <a:t>аттестации, </a:t>
            </a:r>
            <a:r>
              <a:rPr sz="2000" spc="68" dirty="0">
                <a:latin typeface="Georgia"/>
                <a:cs typeface="Georgia"/>
              </a:rPr>
              <a:t>не</a:t>
            </a:r>
            <a:r>
              <a:rPr sz="2000" spc="304" dirty="0">
                <a:latin typeface="Georgia"/>
                <a:cs typeface="Georgia"/>
              </a:rPr>
              <a:t> </a:t>
            </a:r>
            <a:r>
              <a:rPr sz="2000" spc="83" dirty="0">
                <a:latin typeface="Georgia"/>
                <a:cs typeface="Georgia"/>
              </a:rPr>
              <a:t>прошедшим</a:t>
            </a:r>
            <a:endParaRPr sz="2000" dirty="0">
              <a:latin typeface="Georgia"/>
              <a:cs typeface="Georgia"/>
            </a:endParaRPr>
          </a:p>
          <a:p>
            <a:pPr marL="540544" marR="535305" algn="ctr">
              <a:lnSpc>
                <a:spcPts val="1943"/>
              </a:lnSpc>
              <a:spcBef>
                <a:spcPts val="135"/>
              </a:spcBef>
            </a:pPr>
            <a:r>
              <a:rPr sz="2000" spc="90" dirty="0">
                <a:latin typeface="Georgia"/>
                <a:cs typeface="Georgia"/>
              </a:rPr>
              <a:t>государственную </a:t>
            </a:r>
            <a:r>
              <a:rPr sz="2000" spc="34" dirty="0">
                <a:latin typeface="Georgia"/>
                <a:cs typeface="Georgia"/>
              </a:rPr>
              <a:t>(итоговую) </a:t>
            </a:r>
            <a:r>
              <a:rPr sz="2000" spc="101" dirty="0">
                <a:latin typeface="Georgia"/>
                <a:cs typeface="Georgia"/>
              </a:rPr>
              <a:t>аттестацию </a:t>
            </a:r>
            <a:r>
              <a:rPr sz="2000" spc="146" dirty="0">
                <a:latin typeface="Georgia"/>
                <a:cs typeface="Georgia"/>
              </a:rPr>
              <a:t>в  </a:t>
            </a:r>
            <a:r>
              <a:rPr sz="2000" spc="68" dirty="0">
                <a:latin typeface="Georgia"/>
                <a:cs typeface="Georgia"/>
              </a:rPr>
              <a:t>установленные </a:t>
            </a:r>
            <a:r>
              <a:rPr sz="2000" spc="83" dirty="0">
                <a:latin typeface="Georgia"/>
                <a:cs typeface="Georgia"/>
              </a:rPr>
              <a:t>сроки </a:t>
            </a:r>
            <a:r>
              <a:rPr sz="2000" dirty="0">
                <a:latin typeface="Georgia"/>
                <a:cs typeface="Georgia"/>
              </a:rPr>
              <a:t>или</a:t>
            </a:r>
            <a:r>
              <a:rPr sz="2000" spc="281" dirty="0">
                <a:latin typeface="Georgia"/>
                <a:cs typeface="Georgia"/>
              </a:rPr>
              <a:t> </a:t>
            </a:r>
            <a:r>
              <a:rPr sz="2000" spc="56" dirty="0">
                <a:latin typeface="Georgia"/>
                <a:cs typeface="Georgia"/>
              </a:rPr>
              <a:t>получившим</a:t>
            </a:r>
            <a:endParaRPr sz="2000" dirty="0">
              <a:latin typeface="Georgia"/>
              <a:cs typeface="Georgia"/>
            </a:endParaRPr>
          </a:p>
          <a:p>
            <a:pPr marL="9049" marR="3810" algn="ctr">
              <a:lnSpc>
                <a:spcPts val="1943"/>
              </a:lnSpc>
              <a:spcBef>
                <a:spcPts val="8"/>
              </a:spcBef>
            </a:pPr>
            <a:r>
              <a:rPr sz="2000" spc="60" dirty="0">
                <a:latin typeface="Georgia"/>
                <a:cs typeface="Georgia"/>
              </a:rPr>
              <a:t>неудовлетворительные </a:t>
            </a:r>
            <a:r>
              <a:rPr sz="2000" spc="56" dirty="0">
                <a:latin typeface="Georgia"/>
                <a:cs typeface="Georgia"/>
              </a:rPr>
              <a:t>результаты </a:t>
            </a:r>
            <a:r>
              <a:rPr sz="2000" spc="105" dirty="0">
                <a:latin typeface="Georgia"/>
                <a:cs typeface="Georgia"/>
              </a:rPr>
              <a:t>на </a:t>
            </a:r>
            <a:r>
              <a:rPr sz="2000" spc="49" dirty="0">
                <a:latin typeface="Georgia"/>
                <a:cs typeface="Georgia"/>
              </a:rPr>
              <a:t>обязательных  </a:t>
            </a:r>
            <a:r>
              <a:rPr sz="2000" spc="79" dirty="0">
                <a:latin typeface="Georgia"/>
                <a:cs typeface="Georgia"/>
              </a:rPr>
              <a:t>экзаменах </a:t>
            </a:r>
            <a:r>
              <a:rPr sz="2000" spc="60" dirty="0">
                <a:latin typeface="Georgia"/>
                <a:cs typeface="Georgia"/>
              </a:rPr>
              <a:t>по </a:t>
            </a:r>
            <a:r>
              <a:rPr sz="2000" spc="86" dirty="0">
                <a:latin typeface="Georgia"/>
                <a:cs typeface="Georgia"/>
              </a:rPr>
              <a:t>русскому </a:t>
            </a:r>
            <a:r>
              <a:rPr sz="2000" spc="75" dirty="0">
                <a:latin typeface="Georgia"/>
                <a:cs typeface="Georgia"/>
              </a:rPr>
              <a:t>языку </a:t>
            </a:r>
            <a:r>
              <a:rPr sz="2000" spc="68" dirty="0">
                <a:latin typeface="Georgia"/>
                <a:cs typeface="Georgia"/>
              </a:rPr>
              <a:t>и </a:t>
            </a:r>
            <a:r>
              <a:rPr sz="2000" spc="90" dirty="0">
                <a:latin typeface="Georgia"/>
                <a:cs typeface="Georgia"/>
              </a:rPr>
              <a:t>математике, </a:t>
            </a:r>
            <a:r>
              <a:rPr sz="2000" spc="-4" dirty="0">
                <a:latin typeface="Georgia"/>
                <a:cs typeface="Georgia"/>
              </a:rPr>
              <a:t>либо  </a:t>
            </a:r>
            <a:r>
              <a:rPr sz="2000" spc="60" dirty="0">
                <a:latin typeface="Georgia"/>
                <a:cs typeface="Georgia"/>
              </a:rPr>
              <a:t>получившим </a:t>
            </a:r>
            <a:r>
              <a:rPr sz="2000" spc="75" dirty="0">
                <a:latin typeface="Georgia"/>
                <a:cs typeface="Georgia"/>
              </a:rPr>
              <a:t>повторно</a:t>
            </a:r>
            <a:r>
              <a:rPr sz="2000" spc="221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неудовлетворительный</a:t>
            </a:r>
            <a:endParaRPr sz="2000" dirty="0">
              <a:latin typeface="Georgia"/>
              <a:cs typeface="Georgia"/>
            </a:endParaRPr>
          </a:p>
          <a:p>
            <a:pPr marL="611505">
              <a:lnSpc>
                <a:spcPts val="1811"/>
              </a:lnSpc>
            </a:pPr>
            <a:r>
              <a:rPr sz="2000" spc="56" dirty="0">
                <a:latin typeface="Georgia"/>
                <a:cs typeface="Georgia"/>
              </a:rPr>
              <a:t>результат </a:t>
            </a:r>
            <a:r>
              <a:rPr sz="2000" spc="60" dirty="0">
                <a:latin typeface="Georgia"/>
                <a:cs typeface="Georgia"/>
              </a:rPr>
              <a:t>по одному </a:t>
            </a:r>
            <a:r>
              <a:rPr sz="2000" spc="38" dirty="0">
                <a:latin typeface="Georgia"/>
                <a:cs typeface="Georgia"/>
              </a:rPr>
              <a:t>из </a:t>
            </a:r>
            <a:r>
              <a:rPr sz="2000" spc="79" dirty="0">
                <a:latin typeface="Georgia"/>
                <a:cs typeface="Georgia"/>
              </a:rPr>
              <a:t>этих предметов</a:t>
            </a:r>
            <a:r>
              <a:rPr sz="2000" spc="540" dirty="0">
                <a:latin typeface="Georgia"/>
                <a:cs typeface="Georgia"/>
              </a:rPr>
              <a:t> </a:t>
            </a:r>
            <a:r>
              <a:rPr sz="2000" spc="146" dirty="0">
                <a:latin typeface="Georgia"/>
                <a:cs typeface="Georgia"/>
              </a:rPr>
              <a:t>в</a:t>
            </a:r>
            <a:endParaRPr sz="2000" dirty="0">
              <a:latin typeface="Georgia"/>
              <a:cs typeface="Georgia"/>
            </a:endParaRPr>
          </a:p>
          <a:p>
            <a:pPr marL="371475" marR="365760" algn="ctr">
              <a:lnSpc>
                <a:spcPct val="90000"/>
              </a:lnSpc>
              <a:spcBef>
                <a:spcPts val="109"/>
              </a:spcBef>
            </a:pPr>
            <a:r>
              <a:rPr sz="2000" spc="41" dirty="0">
                <a:latin typeface="Georgia"/>
                <a:cs typeface="Georgia"/>
              </a:rPr>
              <a:t>дополнительные </a:t>
            </a:r>
            <a:r>
              <a:rPr sz="2000" spc="83" dirty="0">
                <a:latin typeface="Georgia"/>
                <a:cs typeface="Georgia"/>
              </a:rPr>
              <a:t>сроки, </a:t>
            </a:r>
            <a:r>
              <a:rPr sz="2000" spc="98" dirty="0">
                <a:latin typeface="Georgia"/>
                <a:cs typeface="Georgia"/>
              </a:rPr>
              <a:t>выдается</a:t>
            </a:r>
            <a:r>
              <a:rPr sz="2000" u="heavy" spc="9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000" b="1" u="heavy" spc="8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2000" b="1" spc="8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30" dirty="0">
                <a:latin typeface="Georgia"/>
                <a:cs typeface="Georgia"/>
              </a:rPr>
              <a:t>об  </a:t>
            </a:r>
            <a:r>
              <a:rPr sz="2000" spc="56" dirty="0">
                <a:latin typeface="Georgia"/>
                <a:cs typeface="Georgia"/>
              </a:rPr>
              <a:t>обучении </a:t>
            </a:r>
            <a:r>
              <a:rPr sz="2000" spc="146" dirty="0">
                <a:latin typeface="Georgia"/>
                <a:cs typeface="Georgia"/>
              </a:rPr>
              <a:t>в </a:t>
            </a:r>
            <a:r>
              <a:rPr sz="2000" spc="56" dirty="0">
                <a:latin typeface="Georgia"/>
                <a:cs typeface="Georgia"/>
              </a:rPr>
              <a:t>образовательном </a:t>
            </a:r>
            <a:r>
              <a:rPr sz="2000" spc="75" dirty="0">
                <a:latin typeface="Georgia"/>
                <a:cs typeface="Georgia"/>
              </a:rPr>
              <a:t>учреждении </a:t>
            </a:r>
            <a:r>
              <a:rPr sz="2000" spc="60" dirty="0">
                <a:latin typeface="Georgia"/>
                <a:cs typeface="Georgia"/>
              </a:rPr>
              <a:t>по  </a:t>
            </a:r>
            <a:r>
              <a:rPr sz="2000" spc="64" dirty="0">
                <a:latin typeface="Georgia"/>
                <a:cs typeface="Georgia"/>
              </a:rPr>
              <a:t>установленной</a:t>
            </a:r>
            <a:r>
              <a:rPr sz="2000" spc="143" dirty="0">
                <a:latin typeface="Georgia"/>
                <a:cs typeface="Georgia"/>
              </a:rPr>
              <a:t> </a:t>
            </a:r>
            <a:r>
              <a:rPr sz="2000" spc="83" dirty="0">
                <a:latin typeface="Georgia"/>
                <a:cs typeface="Georgia"/>
              </a:rPr>
              <a:t>форме.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3350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742950"/>
            <a:ext cx="6248400" cy="4632326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pPr marL="9525">
              <a:spcBef>
                <a:spcPts val="1316"/>
              </a:spcBef>
            </a:pPr>
            <a:r>
              <a:rPr b="1" spc="-56" dirty="0">
                <a:latin typeface="Georgia"/>
                <a:cs typeface="Georgia"/>
              </a:rPr>
              <a:t>Цель: </a:t>
            </a:r>
            <a:r>
              <a:rPr b="1" spc="113" dirty="0">
                <a:solidFill>
                  <a:srgbClr val="C00000"/>
                </a:solidFill>
                <a:latin typeface="Georgia"/>
                <a:cs typeface="Georgia"/>
              </a:rPr>
              <a:t>допуск </a:t>
            </a:r>
            <a:r>
              <a:rPr b="1" spc="158" dirty="0">
                <a:solidFill>
                  <a:srgbClr val="C00000"/>
                </a:solidFill>
                <a:latin typeface="Georgia"/>
                <a:cs typeface="Georgia"/>
              </a:rPr>
              <a:t>к</a:t>
            </a:r>
            <a:r>
              <a:rPr b="1" spc="-23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b="1" spc="-19" dirty="0">
                <a:solidFill>
                  <a:srgbClr val="C00000"/>
                </a:solidFill>
                <a:latin typeface="Georgia"/>
                <a:cs typeface="Georgia"/>
              </a:rPr>
              <a:t>ГИА</a:t>
            </a:r>
            <a:endParaRPr b="1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9525">
              <a:spcBef>
                <a:spcPts val="1245"/>
              </a:spcBef>
            </a:pPr>
            <a:r>
              <a:rPr b="1" spc="-19" dirty="0">
                <a:latin typeface="Georgia"/>
                <a:cs typeface="Georgia"/>
              </a:rPr>
              <a:t>Форма: </a:t>
            </a:r>
            <a:r>
              <a:rPr spc="83" dirty="0">
                <a:latin typeface="Georgia"/>
                <a:cs typeface="Georgia"/>
              </a:rPr>
              <a:t>сочинение </a:t>
            </a:r>
            <a:r>
              <a:rPr dirty="0">
                <a:latin typeface="Georgia"/>
                <a:cs typeface="Georgia"/>
              </a:rPr>
              <a:t>или</a:t>
            </a:r>
            <a:r>
              <a:rPr spc="420" dirty="0">
                <a:latin typeface="Georgia"/>
                <a:cs typeface="Georgia"/>
              </a:rPr>
              <a:t> </a:t>
            </a:r>
            <a:r>
              <a:rPr spc="56" dirty="0">
                <a:latin typeface="Georgia"/>
                <a:cs typeface="Georgia"/>
              </a:rPr>
              <a:t>изложение</a:t>
            </a:r>
            <a:endParaRPr dirty="0">
              <a:latin typeface="Georgia"/>
              <a:cs typeface="Georgia"/>
            </a:endParaRPr>
          </a:p>
          <a:p>
            <a:pPr marL="9525">
              <a:spcBef>
                <a:spcPts val="1241"/>
              </a:spcBef>
            </a:pPr>
            <a:r>
              <a:rPr b="1" spc="19" dirty="0">
                <a:latin typeface="Georgia"/>
                <a:cs typeface="Georgia"/>
              </a:rPr>
              <a:t>Результат: </a:t>
            </a:r>
            <a:r>
              <a:rPr spc="94" dirty="0">
                <a:latin typeface="Georgia"/>
                <a:cs typeface="Georgia"/>
              </a:rPr>
              <a:t>зачет </a:t>
            </a:r>
            <a:r>
              <a:rPr dirty="0">
                <a:latin typeface="Georgia"/>
                <a:cs typeface="Georgia"/>
              </a:rPr>
              <a:t>или</a:t>
            </a:r>
            <a:r>
              <a:rPr spc="416" dirty="0">
                <a:latin typeface="Georgia"/>
                <a:cs typeface="Georgia"/>
              </a:rPr>
              <a:t> </a:t>
            </a:r>
            <a:r>
              <a:rPr spc="90" dirty="0">
                <a:latin typeface="Georgia"/>
                <a:cs typeface="Georgia"/>
              </a:rPr>
              <a:t>незачет</a:t>
            </a:r>
            <a:endParaRPr dirty="0">
              <a:latin typeface="Georgia"/>
              <a:cs typeface="Georgia"/>
            </a:endParaRP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r>
              <a:rPr b="1" spc="60" dirty="0">
                <a:latin typeface="Georgia"/>
                <a:cs typeface="Georgia"/>
              </a:rPr>
              <a:t>Дата </a:t>
            </a:r>
            <a:r>
              <a:rPr b="1" dirty="0">
                <a:latin typeface="Georgia"/>
                <a:cs typeface="Georgia"/>
              </a:rPr>
              <a:t>проведения: </a:t>
            </a:r>
            <a:r>
              <a:rPr lang="ru-RU" b="1" spc="161" dirty="0">
                <a:solidFill>
                  <a:srgbClr val="FF0000"/>
                </a:solidFill>
                <a:latin typeface="Georgia"/>
                <a:cs typeface="Georgia"/>
              </a:rPr>
              <a:t>4 декабря </a:t>
            </a:r>
            <a:r>
              <a:rPr b="1" spc="161" dirty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b="1" spc="161" dirty="0">
                <a:solidFill>
                  <a:srgbClr val="FF0000"/>
                </a:solidFill>
                <a:latin typeface="Georgia"/>
                <a:cs typeface="Georgia"/>
              </a:rPr>
              <a:t>24(среда)</a:t>
            </a:r>
            <a:r>
              <a:rPr b="1" spc="161" dirty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endParaRPr lang="ru-RU" b="1" spc="161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r>
              <a:rPr b="1" dirty="0" err="1">
                <a:latin typeface="Georgia"/>
                <a:cs typeface="Georgia"/>
              </a:rPr>
              <a:t>Время</a:t>
            </a:r>
            <a:r>
              <a:rPr b="1" dirty="0">
                <a:latin typeface="Georgia"/>
                <a:cs typeface="Georgia"/>
              </a:rPr>
              <a:t> </a:t>
            </a:r>
            <a:r>
              <a:rPr b="1" spc="-19" dirty="0">
                <a:latin typeface="Georgia"/>
                <a:cs typeface="Georgia"/>
              </a:rPr>
              <a:t>написания: </a:t>
            </a:r>
            <a:r>
              <a:rPr spc="165" dirty="0">
                <a:latin typeface="Georgia"/>
                <a:cs typeface="Georgia"/>
              </a:rPr>
              <a:t>235 </a:t>
            </a:r>
            <a:r>
              <a:rPr spc="101" dirty="0" err="1">
                <a:latin typeface="Georgia"/>
                <a:cs typeface="Georgia"/>
              </a:rPr>
              <a:t>минут</a:t>
            </a:r>
            <a:r>
              <a:rPr spc="101" dirty="0">
                <a:latin typeface="Georgia"/>
                <a:cs typeface="Georgia"/>
              </a:rPr>
              <a:t>  </a:t>
            </a:r>
            <a:endParaRPr lang="ru-RU" spc="101" dirty="0">
              <a:latin typeface="Georgia"/>
              <a:cs typeface="Georgia"/>
            </a:endParaRP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r>
              <a:rPr b="1" spc="-94" dirty="0" err="1">
                <a:latin typeface="Georgia"/>
                <a:cs typeface="Georgia"/>
              </a:rPr>
              <a:t>Начало</a:t>
            </a:r>
            <a:r>
              <a:rPr b="1" spc="-94" dirty="0">
                <a:latin typeface="Georgia"/>
                <a:cs typeface="Georgia"/>
              </a:rPr>
              <a:t> </a:t>
            </a:r>
            <a:r>
              <a:rPr b="1" spc="-15" dirty="0">
                <a:latin typeface="Georgia"/>
                <a:cs typeface="Georgia"/>
              </a:rPr>
              <a:t>сочинения:</a:t>
            </a:r>
            <a:r>
              <a:rPr b="1" spc="-4" dirty="0">
                <a:latin typeface="Georgia"/>
                <a:cs typeface="Georgia"/>
              </a:rPr>
              <a:t> </a:t>
            </a:r>
            <a:r>
              <a:rPr spc="94" dirty="0">
                <a:latin typeface="Georgia"/>
                <a:cs typeface="Georgia"/>
              </a:rPr>
              <a:t>10:00</a:t>
            </a:r>
            <a:endParaRPr lang="ru-RU" spc="94" dirty="0">
              <a:latin typeface="Georgia"/>
              <a:cs typeface="Georgia"/>
            </a:endParaRP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r>
              <a:rPr lang="ru-RU" b="1" spc="-19" dirty="0">
                <a:latin typeface="Georgia"/>
                <a:cs typeface="Georgia"/>
              </a:rPr>
              <a:t>Дополнительные сроки: </a:t>
            </a:r>
            <a:r>
              <a:rPr lang="ru-RU" b="1" spc="-19" dirty="0">
                <a:solidFill>
                  <a:srgbClr val="FF0000"/>
                </a:solidFill>
                <a:latin typeface="Georgia"/>
                <a:cs typeface="Georgia"/>
              </a:rPr>
              <a:t>5 февраля и  </a:t>
            </a: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r>
              <a:rPr lang="ru-RU" b="1" spc="-19" dirty="0">
                <a:solidFill>
                  <a:srgbClr val="FF0000"/>
                </a:solidFill>
                <a:latin typeface="Georgia"/>
                <a:cs typeface="Georgia"/>
              </a:rPr>
              <a:t>9 апреля 2025 года</a:t>
            </a: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r>
              <a:rPr lang="ru-RU" b="1" spc="-19" dirty="0">
                <a:latin typeface="Georgia"/>
                <a:cs typeface="Georgia"/>
              </a:rPr>
              <a:t>Заявление подается  </a:t>
            </a:r>
            <a:r>
              <a:rPr lang="ru-RU" b="1" spc="-19" dirty="0">
                <a:solidFill>
                  <a:srgbClr val="FF0000"/>
                </a:solidFill>
                <a:latin typeface="Georgia"/>
                <a:cs typeface="Georgia"/>
              </a:rPr>
              <a:t>до </a:t>
            </a:r>
            <a:r>
              <a:rPr lang="ru-RU" b="1" spc="-19" dirty="0" smtClean="0">
                <a:solidFill>
                  <a:srgbClr val="FF0000"/>
                </a:solidFill>
                <a:latin typeface="Georgia"/>
                <a:cs typeface="Georgia"/>
              </a:rPr>
              <a:t>15.11.2024, </a:t>
            </a:r>
            <a:endParaRPr lang="ru-RU" b="1" spc="-19" dirty="0">
              <a:latin typeface="Georgia"/>
              <a:cs typeface="Georgia"/>
            </a:endParaRP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endParaRPr lang="ru-RU" b="1" spc="-19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endParaRPr sz="21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9717" y="258817"/>
            <a:ext cx="4777264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b="0" u="heavy" spc="-754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heavy" spc="-83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000" u="heavy" spc="-2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heavy" spc="-79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3000" u="heavy" spc="-79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30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18" y="66115"/>
            <a:ext cx="1521068" cy="720924"/>
          </a:xfrm>
          <a:prstGeom prst="rect">
            <a:avLst/>
          </a:prstGeom>
          <a:noFill/>
        </p:spPr>
      </p:pic>
      <p:pic>
        <p:nvPicPr>
          <p:cNvPr id="6" name="Picture 2" descr="F:\2021-2022\ГИА в 2022 году\d496e7fdc51a5824c130e0b6e6cfcacf.jpg">
            <a:extLst>
              <a:ext uri="{FF2B5EF4-FFF2-40B4-BE49-F238E27FC236}">
                <a16:creationId xmlns="" xmlns:a16="http://schemas.microsoft.com/office/drawing/2014/main" id="{AC9976ED-73EE-4EDF-BAEC-7B67021E4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604" y="971550"/>
            <a:ext cx="1996527" cy="1126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030" y="256202"/>
            <a:ext cx="4972050" cy="5169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b="0" u="heavy" spc="-52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300" spc="-109" dirty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lang="ru-RU" sz="3300" spc="-38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lang="ru-RU" sz="3300" spc="-25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33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956" y="1270063"/>
            <a:ext cx="579358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396139">
              <a:spcBef>
                <a:spcPts val="71"/>
              </a:spcBef>
            </a:pPr>
            <a:r>
              <a:rPr sz="2100" u="heavy" spc="-52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1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07" y="86737"/>
            <a:ext cx="1521068" cy="72092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8FDC9F-0293-48A6-A66D-561AF9160580}"/>
              </a:ext>
            </a:extLst>
          </p:cNvPr>
          <p:cNvSpPr txBox="1"/>
          <p:nvPr/>
        </p:nvSpPr>
        <p:spPr>
          <a:xfrm>
            <a:off x="207464" y="1127765"/>
            <a:ext cx="6572250" cy="1443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6680" marR="104775" algn="ctr">
              <a:lnSpc>
                <a:spcPts val="2918"/>
              </a:lnSpc>
              <a:spcBef>
                <a:spcPts val="439"/>
              </a:spcBef>
            </a:pPr>
            <a:r>
              <a:rPr lang="ru-RU" sz="2700" spc="4" dirty="0">
                <a:latin typeface="Georgia"/>
                <a:cs typeface="Georgia"/>
              </a:rPr>
              <a:t>Для </a:t>
            </a:r>
            <a:r>
              <a:rPr lang="ru-RU" sz="2700" spc="131" dirty="0">
                <a:latin typeface="Georgia"/>
                <a:cs typeface="Georgia"/>
              </a:rPr>
              <a:t>участия </a:t>
            </a:r>
            <a:r>
              <a:rPr lang="ru-RU" sz="2700" spc="221" dirty="0">
                <a:latin typeface="Georgia"/>
                <a:cs typeface="Georgia"/>
              </a:rPr>
              <a:t>в </a:t>
            </a:r>
            <a:r>
              <a:rPr lang="ru-RU" sz="2700" spc="127" dirty="0">
                <a:latin typeface="Georgia"/>
                <a:cs typeface="Georgia"/>
              </a:rPr>
              <a:t>ЕГЭ </a:t>
            </a:r>
            <a:r>
              <a:rPr lang="ru-RU" sz="2700" spc="113" dirty="0">
                <a:latin typeface="Georgia"/>
                <a:cs typeface="Georgia"/>
              </a:rPr>
              <a:t>обучающемуся  </a:t>
            </a:r>
            <a:r>
              <a:rPr lang="ru-RU" sz="2700" spc="86" dirty="0">
                <a:latin typeface="Georgia"/>
                <a:cs typeface="Georgia"/>
              </a:rPr>
              <a:t>необходимо</a:t>
            </a:r>
            <a:r>
              <a:rPr lang="ru-RU" sz="2700" spc="191" dirty="0">
                <a:latin typeface="Georgia"/>
                <a:cs typeface="Georgia"/>
              </a:rPr>
              <a:t> подать заявление </a:t>
            </a:r>
            <a:r>
              <a:rPr lang="ru-RU" sz="2700" spc="221" dirty="0">
                <a:latin typeface="Georgia"/>
                <a:cs typeface="Georgia"/>
              </a:rPr>
              <a:t>в</a:t>
            </a:r>
            <a:endParaRPr lang="ru-RU" sz="2700" dirty="0">
              <a:latin typeface="Georgia"/>
              <a:cs typeface="Georgia"/>
            </a:endParaRPr>
          </a:p>
          <a:p>
            <a:pPr algn="ctr">
              <a:spcBef>
                <a:spcPts val="1459"/>
              </a:spcBef>
            </a:pPr>
            <a:r>
              <a:rPr lang="ru-RU" sz="2700" b="1" spc="-26" dirty="0">
                <a:latin typeface="Georgia"/>
                <a:cs typeface="Georgia"/>
              </a:rPr>
              <a:t>СРОК </a:t>
            </a:r>
            <a:r>
              <a:rPr lang="ru-RU" sz="2700" b="1" spc="26" dirty="0">
                <a:latin typeface="Georgia"/>
                <a:cs typeface="Georgia"/>
              </a:rPr>
              <a:t>ДО </a:t>
            </a:r>
            <a:r>
              <a:rPr lang="ru-RU" sz="2700" b="1" spc="458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lang="ru-RU" sz="2700" b="1" spc="458" dirty="0">
                <a:latin typeface="Georgia"/>
                <a:cs typeface="Georgia"/>
              </a:rPr>
              <a:t> </a:t>
            </a:r>
            <a:r>
              <a:rPr lang="ru-RU" sz="2700" b="1" spc="-101" dirty="0">
                <a:latin typeface="Georgia"/>
                <a:cs typeface="Georgia"/>
              </a:rPr>
              <a:t>ФЕВРАЛЯ </a:t>
            </a:r>
            <a:r>
              <a:rPr lang="ru-RU" sz="2700" b="1" spc="-15" dirty="0">
                <a:solidFill>
                  <a:srgbClr val="C00000"/>
                </a:solidFill>
                <a:latin typeface="Georgia"/>
                <a:cs typeface="Georgia"/>
              </a:rPr>
              <a:t>2025</a:t>
            </a:r>
            <a:r>
              <a:rPr lang="ru-RU" sz="2700" b="1" spc="146" dirty="0">
                <a:latin typeface="Georgia"/>
                <a:cs typeface="Georgia"/>
              </a:rPr>
              <a:t> </a:t>
            </a:r>
            <a:r>
              <a:rPr lang="ru-RU" sz="2700" b="1" spc="-11" dirty="0">
                <a:latin typeface="Georgia"/>
                <a:cs typeface="Georgia"/>
              </a:rPr>
              <a:t>ГОДА</a:t>
            </a:r>
            <a:endParaRPr lang="ru-RU" sz="2700" dirty="0">
              <a:latin typeface="Georgia"/>
              <a:cs typeface="Georgi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AA9192-74E3-4667-9058-45D89D5C6D71}"/>
              </a:ext>
            </a:extLst>
          </p:cNvPr>
          <p:cNvSpPr txBox="1"/>
          <p:nvPr/>
        </p:nvSpPr>
        <p:spPr>
          <a:xfrm>
            <a:off x="304800" y="2724150"/>
            <a:ext cx="2725348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4869">
              <a:spcBef>
                <a:spcPts val="75"/>
              </a:spcBef>
            </a:pPr>
            <a:r>
              <a:rPr lang="ru-RU" sz="1500" u="sng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500" b="1" u="sng" spc="-13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lang="ru-RU" sz="1500" b="1" u="sng" spc="-11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lang="ru-RU" sz="1500" b="1" u="sng" spc="-19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lang="ru-RU" sz="1500" u="sng" dirty="0"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sz="1350" b="1" i="1" spc="-131" dirty="0">
                <a:latin typeface="Trebuchet MS"/>
                <a:cs typeface="Trebuchet MS"/>
              </a:rPr>
              <a:t>- </a:t>
            </a:r>
            <a:r>
              <a:rPr lang="ru-RU" sz="1350" b="1" i="1" spc="-94" dirty="0">
                <a:latin typeface="Trebuchet MS"/>
                <a:cs typeface="Trebuchet MS"/>
              </a:rPr>
              <a:t>сведения </a:t>
            </a:r>
            <a:r>
              <a:rPr lang="ru-RU" sz="1350" b="1" i="1" spc="-75" dirty="0">
                <a:latin typeface="Trebuchet MS"/>
                <a:cs typeface="Trebuchet MS"/>
              </a:rPr>
              <a:t>об</a:t>
            </a:r>
            <a:r>
              <a:rPr lang="ru-RU" sz="1350" b="1" i="1" spc="-146" dirty="0">
                <a:latin typeface="Trebuchet MS"/>
                <a:cs typeface="Trebuchet MS"/>
              </a:rPr>
              <a:t> </a:t>
            </a:r>
            <a:r>
              <a:rPr lang="ru-RU" sz="1350" b="1" i="1" spc="-90" dirty="0">
                <a:latin typeface="Trebuchet MS"/>
                <a:cs typeface="Trebuchet MS"/>
              </a:rPr>
              <a:t>участнике</a:t>
            </a:r>
            <a:endParaRPr lang="ru-RU" sz="1350" dirty="0">
              <a:latin typeface="Trebuchet MS"/>
              <a:cs typeface="Trebuchet MS"/>
            </a:endParaRPr>
          </a:p>
          <a:p>
            <a:pPr marL="9525"/>
            <a:r>
              <a:rPr lang="ru-RU" sz="1350" b="1" i="1" spc="-131" dirty="0">
                <a:latin typeface="Trebuchet MS"/>
                <a:cs typeface="Trebuchet MS"/>
              </a:rPr>
              <a:t>- </a:t>
            </a:r>
            <a:r>
              <a:rPr lang="ru-RU" sz="1350" b="1" i="1" spc="-94" dirty="0">
                <a:latin typeface="Trebuchet MS"/>
                <a:cs typeface="Trebuchet MS"/>
              </a:rPr>
              <a:t>сведения </a:t>
            </a:r>
            <a:r>
              <a:rPr lang="ru-RU" sz="1350" b="1" i="1" spc="-75" dirty="0">
                <a:latin typeface="Trebuchet MS"/>
                <a:cs typeface="Trebuchet MS"/>
              </a:rPr>
              <a:t>об</a:t>
            </a:r>
            <a:r>
              <a:rPr lang="ru-RU" sz="1350" b="1" i="1" spc="-146" dirty="0">
                <a:latin typeface="Trebuchet MS"/>
                <a:cs typeface="Trebuchet MS"/>
              </a:rPr>
              <a:t> </a:t>
            </a:r>
            <a:r>
              <a:rPr lang="ru-RU" sz="1350" b="1" i="1" spc="-83" dirty="0">
                <a:latin typeface="Trebuchet MS"/>
                <a:cs typeface="Trebuchet MS"/>
              </a:rPr>
              <a:t>образовательной</a:t>
            </a:r>
            <a:endParaRPr lang="ru-RU" sz="1350" dirty="0">
              <a:latin typeface="Trebuchet MS"/>
              <a:cs typeface="Trebuchet MS"/>
            </a:endParaRPr>
          </a:p>
          <a:p>
            <a:pPr marL="9525"/>
            <a:r>
              <a:rPr lang="ru-RU" sz="1350" b="1" i="1" spc="-75" dirty="0">
                <a:latin typeface="Trebuchet MS"/>
                <a:cs typeface="Trebuchet MS"/>
              </a:rPr>
              <a:t>организации</a:t>
            </a:r>
            <a:endParaRPr lang="ru-RU" sz="1350" dirty="0">
              <a:latin typeface="Trebuchet MS"/>
              <a:cs typeface="Trebuchet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5030EE3-FFBD-4FB2-8374-4D5A79EB7CB1}"/>
              </a:ext>
            </a:extLst>
          </p:cNvPr>
          <p:cNvSpPr txBox="1"/>
          <p:nvPr/>
        </p:nvSpPr>
        <p:spPr>
          <a:xfrm>
            <a:off x="3581400" y="2952750"/>
            <a:ext cx="30861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2030">
              <a:spcBef>
                <a:spcPts val="75"/>
              </a:spcBef>
            </a:pPr>
            <a:r>
              <a:rPr lang="ru-RU" sz="1500" u="sng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500" b="1" u="sng" spc="-172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</a:p>
          <a:p>
            <a:pPr marL="9525">
              <a:spcBef>
                <a:spcPts val="23"/>
              </a:spcBef>
            </a:pPr>
            <a:r>
              <a:rPr lang="ru-RU" sz="1350" b="1" i="1" spc="-131" dirty="0">
                <a:latin typeface="Trebuchet MS"/>
                <a:cs typeface="Trebuchet MS"/>
              </a:rPr>
              <a:t>- </a:t>
            </a:r>
            <a:r>
              <a:rPr lang="ru-RU" sz="1350" b="1" i="1" spc="-94" dirty="0">
                <a:latin typeface="Trebuchet MS"/>
                <a:cs typeface="Trebuchet MS"/>
              </a:rPr>
              <a:t>подписывает заявление участника</a:t>
            </a:r>
            <a:endParaRPr lang="ru-RU" sz="1350" dirty="0">
              <a:latin typeface="Trebuchet MS"/>
              <a:cs typeface="Trebuchet M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480A7F42-0345-45CA-8928-862FFC08635C}"/>
              </a:ext>
            </a:extLst>
          </p:cNvPr>
          <p:cNvSpPr/>
          <p:nvPr/>
        </p:nvSpPr>
        <p:spPr>
          <a:xfrm>
            <a:off x="401955" y="3195936"/>
            <a:ext cx="2626995" cy="91886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5F8A1672-93B0-40AC-BB3F-F3FA7B1A5EE6}"/>
              </a:ext>
            </a:extLst>
          </p:cNvPr>
          <p:cNvSpPr/>
          <p:nvPr/>
        </p:nvSpPr>
        <p:spPr>
          <a:xfrm>
            <a:off x="3657600" y="2800350"/>
            <a:ext cx="2971800" cy="9188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8EF94565-4F5C-4FA1-89C5-2D68F094A16E}"/>
              </a:ext>
            </a:extLst>
          </p:cNvPr>
          <p:cNvSpPr/>
          <p:nvPr/>
        </p:nvSpPr>
        <p:spPr>
          <a:xfrm>
            <a:off x="381000" y="2724150"/>
            <a:ext cx="2626995" cy="9188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3758505"/>
            <a:ext cx="51870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Обязательно к заполнению листы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ознакомления!!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743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20641" y="1213297"/>
            <a:ext cx="569213" cy="555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1386744" y="1040761"/>
            <a:ext cx="396906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700" b="1" spc="94" dirty="0">
                <a:latin typeface="Georgia"/>
                <a:cs typeface="Georgia"/>
              </a:rPr>
              <a:t>3</a:t>
            </a:r>
            <a:r>
              <a:rPr sz="2700" b="1" spc="94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периода </a:t>
            </a:r>
            <a:r>
              <a:rPr sz="2700" b="1" spc="41" dirty="0">
                <a:latin typeface="Georgia"/>
                <a:cs typeface="Georgia"/>
              </a:rPr>
              <a:t>сдачи</a:t>
            </a:r>
            <a:r>
              <a:rPr sz="2700" b="1" spc="-139" dirty="0">
                <a:latin typeface="Georgia"/>
                <a:cs typeface="Georgia"/>
              </a:rPr>
              <a:t> </a:t>
            </a:r>
            <a:r>
              <a:rPr sz="2700" b="1" spc="11" dirty="0">
                <a:latin typeface="Georgia"/>
                <a:cs typeface="Georgia"/>
              </a:rPr>
              <a:t>ЕГЭ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4696" y="200720"/>
            <a:ext cx="3776663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43" dirty="0">
                <a:latin typeface="Times New Roman"/>
                <a:cs typeface="Times New Roman"/>
              </a:rPr>
              <a:t>РАСПИСАНИЕ</a:t>
            </a:r>
            <a:r>
              <a:rPr sz="3300" spc="-233" dirty="0">
                <a:latin typeface="Times New Roman"/>
                <a:cs typeface="Times New Roman"/>
              </a:rPr>
              <a:t> </a:t>
            </a:r>
            <a:r>
              <a:rPr sz="3300" spc="-75" dirty="0">
                <a:latin typeface="Times New Roman"/>
                <a:cs typeface="Times New Roman"/>
              </a:rPr>
              <a:t>ЕГЭ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8937" y="2086546"/>
            <a:ext cx="2455164" cy="977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043560" y="2062543"/>
            <a:ext cx="1693925" cy="955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674693" y="2107215"/>
            <a:ext cx="2383593" cy="9058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674694" y="2107215"/>
            <a:ext cx="2383631" cy="905828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742951" y="2124609"/>
            <a:ext cx="2285999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u="sng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spc="-21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u="sng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u="sng" dirty="0">
              <a:latin typeface="Arial"/>
              <a:cs typeface="Arial"/>
            </a:endParaRPr>
          </a:p>
          <a:p>
            <a:pPr marL="953" algn="ctr"/>
            <a:r>
              <a:rPr b="1" i="1" spc="-101" dirty="0">
                <a:latin typeface="Trebuchet MS"/>
                <a:cs typeface="Trebuchet MS"/>
              </a:rPr>
              <a:t>(</a:t>
            </a:r>
            <a:r>
              <a:rPr lang="ru-RU" b="1" i="1" spc="-101" dirty="0">
                <a:latin typeface="Trebuchet MS"/>
                <a:cs typeface="Trebuchet MS"/>
              </a:rPr>
              <a:t>март-апрель</a:t>
            </a:r>
            <a:r>
              <a:rPr b="1" i="1" spc="-101" dirty="0">
                <a:latin typeface="Trebuchet MS"/>
                <a:cs typeface="Trebuchet MS"/>
              </a:rPr>
              <a:t>)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71900" y="2117410"/>
            <a:ext cx="2447163" cy="9464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4251961" y="2078546"/>
            <a:ext cx="1591055" cy="955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3807049" y="2138077"/>
            <a:ext cx="2376296" cy="874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3807047" y="2138077"/>
            <a:ext cx="2376488" cy="875348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4411124" y="2140078"/>
            <a:ext cx="1169194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spc="-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u="sng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b="1" i="1" spc="-94" dirty="0">
                <a:latin typeface="Trebuchet MS"/>
                <a:cs typeface="Trebuchet MS"/>
              </a:rPr>
              <a:t>(май-июль)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51125" y="3307271"/>
            <a:ext cx="2455164" cy="10972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2207133" y="3343846"/>
            <a:ext cx="2390013" cy="9555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2186846" y="3327845"/>
            <a:ext cx="2383535" cy="10260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2186846" y="3327846"/>
            <a:ext cx="2383631" cy="1026319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 txBox="1"/>
          <p:nvPr/>
        </p:nvSpPr>
        <p:spPr>
          <a:xfrm>
            <a:off x="2367250" y="3405875"/>
            <a:ext cx="2021681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u="sng" dirty="0">
              <a:latin typeface="Arial"/>
              <a:cs typeface="Arial"/>
            </a:endParaRPr>
          </a:p>
          <a:p>
            <a:pPr marL="953" algn="ctr"/>
            <a:r>
              <a:rPr u="sng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u="sng" dirty="0">
              <a:latin typeface="Arial"/>
              <a:cs typeface="Arial"/>
            </a:endParaRPr>
          </a:p>
          <a:p>
            <a:pPr marL="953" algn="ctr"/>
            <a:r>
              <a:rPr b="1" i="1" spc="-105" dirty="0">
                <a:latin typeface="Trebuchet MS"/>
                <a:cs typeface="Trebuchet MS"/>
              </a:rPr>
              <a:t>(сентябрь)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888" y="99223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950" y="330418"/>
            <a:ext cx="4914899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ru-RU" sz="2100" dirty="0"/>
              <a:t>ПРОЕКТ РАСПИСАНИЯ ЕГЭ 2025</a:t>
            </a:r>
            <a:endParaRPr sz="2100" dirty="0"/>
          </a:p>
        </p:txBody>
      </p:sp>
      <p:sp>
        <p:nvSpPr>
          <p:cNvPr id="6" name="object 6"/>
          <p:cNvSpPr/>
          <p:nvPr/>
        </p:nvSpPr>
        <p:spPr>
          <a:xfrm>
            <a:off x="5017769" y="1151573"/>
            <a:ext cx="657225" cy="688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9177"/>
            <a:ext cx="1521068" cy="7209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519" y="971550"/>
            <a:ext cx="3886200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23 мая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география, литература и химия;</a:t>
            </a:r>
          </a:p>
          <a:p>
            <a:r>
              <a:rPr lang="ru-RU" b="1" dirty="0">
                <a:solidFill>
                  <a:srgbClr val="FF0000"/>
                </a:solidFill>
              </a:rPr>
              <a:t>28 мая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русский язык;</a:t>
            </a:r>
          </a:p>
          <a:p>
            <a:r>
              <a:rPr lang="ru-RU" b="1" dirty="0">
                <a:solidFill>
                  <a:srgbClr val="FF0000"/>
                </a:solidFill>
              </a:rPr>
              <a:t>31 мая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базовая и профильная математика;</a:t>
            </a:r>
          </a:p>
          <a:p>
            <a:r>
              <a:rPr lang="ru-RU" b="1" dirty="0">
                <a:solidFill>
                  <a:srgbClr val="FF0000"/>
                </a:solidFill>
              </a:rPr>
              <a:t>4 июня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обществознание, физика;</a:t>
            </a:r>
          </a:p>
          <a:p>
            <a:r>
              <a:rPr lang="ru-RU" b="1" dirty="0">
                <a:solidFill>
                  <a:srgbClr val="FF0000"/>
                </a:solidFill>
              </a:rPr>
              <a:t>7 и 8 июня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информатика и иностранные языки (устная часть);</a:t>
            </a:r>
          </a:p>
          <a:p>
            <a:r>
              <a:rPr lang="ru-RU" b="1" dirty="0">
                <a:solidFill>
                  <a:srgbClr val="FF0000"/>
                </a:solidFill>
              </a:rPr>
              <a:t>11 июня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биология, история, письменная часть по иностранным языкам;</a:t>
            </a:r>
          </a:p>
          <a:p>
            <a:r>
              <a:rPr lang="ru-RU" b="1" dirty="0">
                <a:solidFill>
                  <a:srgbClr val="FF0000"/>
                </a:solidFill>
              </a:rPr>
              <a:t>РЕЗЕРВ: с 13 июня по 21 июня</a:t>
            </a:r>
          </a:p>
          <a:p>
            <a:endParaRPr lang="ru-RU" sz="135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Оксана\Desktop\raspisanie-ehkzamenov-egeh-v-2024-godu-1-840x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1950" y="1600200"/>
            <a:ext cx="2457450" cy="12287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71952" y="2971801"/>
            <a:ext cx="24574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</a:rPr>
              <a:t>НОВОЕ! </a:t>
            </a:r>
          </a:p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Выпускники прошлых лет будут пересдавать ЕГЭ только в резервные дни основного периода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950" y="274431"/>
            <a:ext cx="4914899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ru-RU" sz="2100" dirty="0"/>
              <a:t>ПРОЕКТ РАСПИСАНИЯ ЕГЭ 2025</a:t>
            </a:r>
            <a:endParaRPr sz="2100" dirty="0"/>
          </a:p>
        </p:txBody>
      </p:sp>
      <p:sp>
        <p:nvSpPr>
          <p:cNvPr id="6" name="object 6"/>
          <p:cNvSpPr/>
          <p:nvPr/>
        </p:nvSpPr>
        <p:spPr>
          <a:xfrm>
            <a:off x="5017769" y="1151573"/>
            <a:ext cx="657225" cy="688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664" y="79177"/>
            <a:ext cx="1521068" cy="7209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199" y="908782"/>
            <a:ext cx="38862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FF0000"/>
                </a:solidFill>
              </a:rPr>
              <a:t>РЕЗЕРВ: с 13 июня по 21 июня</a:t>
            </a:r>
          </a:p>
          <a:p>
            <a:endParaRPr lang="ru-RU" sz="1350" b="1" dirty="0">
              <a:solidFill>
                <a:srgbClr val="FF0000"/>
              </a:solidFill>
            </a:endParaRPr>
          </a:p>
          <a:p>
            <a:endParaRPr lang="ru-RU" sz="135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Оксана\Desktop\raspisanie-ehkzamenov-egeh-v-2024-godu-1-840x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1950" y="1600200"/>
            <a:ext cx="2457450" cy="12287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71952" y="2971801"/>
            <a:ext cx="24574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</a:rPr>
              <a:t>НОВОЕ! </a:t>
            </a:r>
          </a:p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Выпускники прошлых лет будут пересдавать ЕГЭ только в резервные дни основного периода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599" y="1266572"/>
            <a:ext cx="3886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13 июня</a:t>
            </a:r>
            <a:r>
              <a:rPr lang="ru-RU" b="1" dirty="0"/>
              <a:t>  — география, литература, обществознание, физика;</a:t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</a:rPr>
              <a:t>17 июня </a:t>
            </a:r>
            <a:r>
              <a:rPr lang="ru-RU" b="1" dirty="0"/>
              <a:t> — русский язык;</a:t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</a:rPr>
              <a:t>18 июня </a:t>
            </a:r>
            <a:r>
              <a:rPr lang="ru-RU" b="1" dirty="0"/>
              <a:t> — иностранный язык (устная часть), история, химия;</a:t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</a:rPr>
              <a:t>19 июня </a:t>
            </a:r>
            <a:r>
              <a:rPr lang="ru-RU" b="1" dirty="0"/>
              <a:t> — биология, иностранный язык (письменная часть), информатика;</a:t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</a:rPr>
              <a:t>20 июня </a:t>
            </a:r>
            <a:r>
              <a:rPr lang="ru-RU" b="1" dirty="0"/>
              <a:t>— ЕГЭ по математике базового уровня, ЕГЭ по математике профильного уровня;</a:t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</a:rPr>
              <a:t>21 июня </a:t>
            </a:r>
            <a:r>
              <a:rPr lang="ru-RU" b="1" dirty="0"/>
              <a:t> — по всем учебным предметам.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8c9baf3d7356e7d308b6269f7d95385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acaa67dec13bfd1f4674971e7a51f22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6PQ52NDQUCDJ-269-1638</_dlc_DocId>
    <_dlc_DocIdUrl xmlns="4c48e722-e5ee-4bb4-abb8-2d4075f5b3da">
      <Url>http://www.eduportal44.ru/Manturovo/Sch3/_layouts/15/DocIdRedir.aspx?ID=6PQ52NDQUCDJ-269-1638</Url>
      <Description>6PQ52NDQUCDJ-269-1638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179B7E-1243-4E79-B99A-C491E12559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1A34BB-94FB-4347-999F-08AC662A466B}">
  <ds:schemaRefs>
    <ds:schemaRef ds:uri="http://schemas.microsoft.com/office/2006/metadata/properties"/>
    <ds:schemaRef ds:uri="http://schemas.microsoft.com/office/infopath/2007/PartnerControls"/>
    <ds:schemaRef ds:uri="4c48e722-e5ee-4bb4-abb8-2d4075f5b3da"/>
  </ds:schemaRefs>
</ds:datastoreItem>
</file>

<file path=customXml/itemProps3.xml><?xml version="1.0" encoding="utf-8"?>
<ds:datastoreItem xmlns:ds="http://schemas.openxmlformats.org/officeDocument/2006/customXml" ds:itemID="{720B047A-18F5-45C9-BD76-A541055C037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F360117-1E00-4234-83E3-C831758398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713</Words>
  <Application>Microsoft Office PowerPoint</Application>
  <PresentationFormat>Произвольный</PresentationFormat>
  <Paragraphs>184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 Приказ Минпросвещения России и Рособрнадзора</vt:lpstr>
      <vt:lpstr>Слайд 3</vt:lpstr>
      <vt:lpstr>Слайд 4</vt:lpstr>
      <vt:lpstr> ИТОГОВОЕ СОЧИНЕНИЕ:</vt:lpstr>
      <vt:lpstr> РЕГИСТРАЦИЯ НА ЕГЭ</vt:lpstr>
      <vt:lpstr>РАСПИСАНИЕ ЕГЭ</vt:lpstr>
      <vt:lpstr>ПРОЕКТ РАСПИСАНИЯ ЕГЭ 2025</vt:lpstr>
      <vt:lpstr>ПРОЕКТ РАСПИСАНИЯ ЕГЭ 2025</vt:lpstr>
      <vt:lpstr>МИНИМАЛЬНОЕ КОЛИЧЕСТВО БАЛЛОВ</vt:lpstr>
      <vt:lpstr> ВРЕМЯ НАПИСАНИЯ ЭКЗАМЕНОВ:</vt:lpstr>
      <vt:lpstr>Слайд 12</vt:lpstr>
      <vt:lpstr>Слайд 13</vt:lpstr>
      <vt:lpstr>Слайд 14</vt:lpstr>
      <vt:lpstr>Слайд 15</vt:lpstr>
      <vt:lpstr>Слайд 16</vt:lpstr>
      <vt:lpstr> Как можно получить дополнительные баллы    (от 1 до 10 баллов)</vt:lpstr>
      <vt:lpstr> МЕДАЛЬ  «За особые успехи в учении»</vt:lpstr>
      <vt:lpstr> Выставление отметок в аттестат</vt:lpstr>
      <vt:lpstr> САЙТЫ В ПОМОЩЬ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1</cp:lastModifiedBy>
  <cp:revision>107</cp:revision>
  <dcterms:created xsi:type="dcterms:W3CDTF">2019-10-15T10:38:01Z</dcterms:created>
  <dcterms:modified xsi:type="dcterms:W3CDTF">2024-12-26T08:03:51Z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9ac0a693-e839-48ef-b5e8-4f4b14702ebe</vt:lpwstr>
  </property>
</Properties>
</file>